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8" r:id="rId10"/>
    <p:sldId id="265" r:id="rId11"/>
    <p:sldId id="272" r:id="rId12"/>
    <p:sldId id="266" r:id="rId13"/>
    <p:sldId id="269" r:id="rId14"/>
    <p:sldId id="267"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p:restoredTop sz="92364" autoAdjust="0"/>
  </p:normalViewPr>
  <p:slideViewPr>
    <p:cSldViewPr snapToGrid="0" snapToObjects="1">
      <p:cViewPr varScale="1">
        <p:scale>
          <a:sx n="143" d="100"/>
          <a:sy n="143" d="100"/>
        </p:scale>
        <p:origin x="1800" y="2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9DCAD-C155-A14C-9B82-7785F61BB768}" type="datetimeFigureOut">
              <a:rPr lang="en-US" smtClean="0"/>
              <a:t>7/22/22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33A90-B76D-9C47-A281-BEA8DCD58107}" type="slidenum">
              <a:rPr lang="en-US" smtClean="0"/>
              <a:t>‹#›</a:t>
            </a:fld>
            <a:endParaRPr lang="en-US"/>
          </a:p>
        </p:txBody>
      </p:sp>
    </p:spTree>
    <p:extLst>
      <p:ext uri="{BB962C8B-B14F-4D97-AF65-F5344CB8AC3E}">
        <p14:creationId xmlns:p14="http://schemas.microsoft.com/office/powerpoint/2010/main" val="1337364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Инфляция</a:t>
            </a:r>
          </a:p>
          <a:p>
            <a:endParaRPr lang="ru-R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Что это такое и от чего она зависит</a:t>
            </a:r>
          </a:p>
          <a:p>
            <a:endParaRPr lang="en-US" b="0" dirty="0"/>
          </a:p>
        </p:txBody>
      </p:sp>
      <p:sp>
        <p:nvSpPr>
          <p:cNvPr id="4" name="Slide Number Placeholder 3"/>
          <p:cNvSpPr>
            <a:spLocks noGrp="1"/>
          </p:cNvSpPr>
          <p:nvPr>
            <p:ph type="sldNum" sz="quarter" idx="10"/>
          </p:nvPr>
        </p:nvSpPr>
        <p:spPr/>
        <p:txBody>
          <a:bodyPr/>
          <a:lstStyle/>
          <a:p>
            <a:fld id="{8E633A90-B76D-9C47-A281-BEA8DCD58107}" type="slidenum">
              <a:rPr lang="en-US" smtClean="0"/>
              <a:t>1</a:t>
            </a:fld>
            <a:endParaRPr lang="en-US"/>
          </a:p>
        </p:txBody>
      </p:sp>
    </p:spTree>
    <p:extLst>
      <p:ext uri="{BB962C8B-B14F-4D97-AF65-F5344CB8AC3E}">
        <p14:creationId xmlns:p14="http://schemas.microsoft.com/office/powerpoint/2010/main" val="23962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Чем опасна высокая инфляция?</a:t>
            </a:r>
          </a:p>
          <a:p>
            <a:endParaRPr lang="ru-RU" sz="1200" b="1" kern="1200" dirty="0">
              <a:solidFill>
                <a:schemeClr val="tx1"/>
              </a:solidFill>
              <a:effectLst/>
              <a:latin typeface="+mn-lt"/>
              <a:ea typeface="+mn-ea"/>
              <a:cs typeface="+mn-cs"/>
            </a:endParaRPr>
          </a:p>
          <a:p>
            <a:r>
              <a:rPr lang="ru-RU" sz="1200" b="0" kern="1200" dirty="0">
                <a:solidFill>
                  <a:schemeClr val="tx1"/>
                </a:solidFill>
                <a:effectLst/>
                <a:latin typeface="+mn-lt"/>
                <a:ea typeface="+mn-ea"/>
                <a:cs typeface="+mn-cs"/>
              </a:rPr>
              <a:t>Высокая инфляция — это всегда плохо. И для экономики, и для бизнеса, и для финансовых рынков, и, конечно, для жителей страны. Люди принимают очевидные финансовые решения: избавляются от денег, тратят их как можно скорее, вкладывая их в ценные товары, недвижимость, покупают иностранную валюту. Становится невыгодно делать сбережения, вклады, клиенты банков снимают деньги со счетов.</a:t>
            </a:r>
          </a:p>
          <a:p>
            <a:endParaRPr lang="ru-RU" sz="1200" b="1"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Обычно высокая инфляция еще и </a:t>
            </a:r>
            <a:r>
              <a:rPr lang="ru-RU" sz="1200" kern="1200" dirty="0" err="1">
                <a:solidFill>
                  <a:schemeClr val="tx1"/>
                </a:solidFill>
                <a:effectLst/>
                <a:latin typeface="+mn-lt"/>
                <a:ea typeface="+mn-ea"/>
                <a:cs typeface="+mn-cs"/>
              </a:rPr>
              <a:t>малопредсказуема</a:t>
            </a:r>
            <a:r>
              <a:rPr lang="ru-RU" sz="1200" kern="1200" dirty="0">
                <a:solidFill>
                  <a:schemeClr val="tx1"/>
                </a:solidFill>
                <a:effectLst/>
                <a:latin typeface="+mn-lt"/>
                <a:ea typeface="+mn-ea"/>
                <a:cs typeface="+mn-cs"/>
              </a:rPr>
              <a:t> — разгоняется или движется скачками. Предпринимателям невыгодно брать долгосрочные кредиты, растет нестабильность на финансовых рынках. Невозможно планировать наперед, а ведь это важнейшее условие для роста инвестиций и экономики в целом.</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10</a:t>
            </a:fld>
            <a:endParaRPr lang="en-US"/>
          </a:p>
        </p:txBody>
      </p:sp>
    </p:spTree>
    <p:extLst>
      <p:ext uri="{BB962C8B-B14F-4D97-AF65-F5344CB8AC3E}">
        <p14:creationId xmlns:p14="http://schemas.microsoft.com/office/powerpoint/2010/main" val="334193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Почему падение цен — это тоже плохо?  </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У постоянного снижения цен тоже есть минусы. Такое явление называется дефляцией, или отрицательной инфляцией. Она останавливает развитие экономики. Люди перестают покупать товары в надежде, что они еще сильнее подешевеют. А компании из-за этого сворачивают производство. </a:t>
            </a:r>
          </a:p>
        </p:txBody>
      </p:sp>
      <p:sp>
        <p:nvSpPr>
          <p:cNvPr id="4" name="Slide Number Placeholder 3"/>
          <p:cNvSpPr>
            <a:spLocks noGrp="1"/>
          </p:cNvSpPr>
          <p:nvPr>
            <p:ph type="sldNum" sz="quarter" idx="10"/>
          </p:nvPr>
        </p:nvSpPr>
        <p:spPr/>
        <p:txBody>
          <a:bodyPr/>
          <a:lstStyle/>
          <a:p>
            <a:fld id="{8E633A90-B76D-9C47-A281-BEA8DCD58107}" type="slidenum">
              <a:rPr lang="en-US" smtClean="0"/>
              <a:t>11</a:t>
            </a:fld>
            <a:endParaRPr lang="en-US"/>
          </a:p>
        </p:txBody>
      </p:sp>
    </p:spTree>
    <p:extLst>
      <p:ext uri="{BB962C8B-B14F-4D97-AF65-F5344CB8AC3E}">
        <p14:creationId xmlns:p14="http://schemas.microsoft.com/office/powerpoint/2010/main" val="177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А нельзя ли просто заморозить цены, чтобы они не росли и не падали?</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Может показаться, что зафиксировать цены на уровне, доступном для жителей страны, — хорошее решение. Но такое искусственное вмешательство в экономику приведет к увеличению дисбаланса между спросом и предложением. Производители не будут понимать, сколько товаров производить, магазины — сколько закупать, а в результате покупателям придется стоять в очередях у пустых прилавков.</a:t>
            </a:r>
          </a:p>
          <a:p>
            <a:r>
              <a:rPr lang="ru-RU" sz="1200" kern="1200" dirty="0">
                <a:solidFill>
                  <a:schemeClr val="tx1"/>
                </a:solidFill>
                <a:effectLst/>
                <a:latin typeface="+mn-lt"/>
                <a:ea typeface="+mn-ea"/>
                <a:cs typeface="+mn-cs"/>
              </a:rPr>
              <a:t>При замороженных ценах возникнет дефицит, часть товаров придется не покупать, а доставать. Кроме того, товары станут хуже: чтобы остаться на плаву и удержать невыгодные цены, продиктованные сверху, производители будут жертвовать качеством. </a:t>
            </a:r>
          </a:p>
          <a:p>
            <a:r>
              <a:rPr lang="ru-RU" sz="1200" kern="1200" dirty="0">
                <a:solidFill>
                  <a:schemeClr val="tx1"/>
                </a:solidFill>
                <a:effectLst/>
                <a:latin typeface="+mn-lt"/>
                <a:ea typeface="+mn-ea"/>
                <a:cs typeface="+mn-cs"/>
              </a:rPr>
              <a:t>Именно по этим причинам в рыночной экономике цены должен диктовать рынок, а не государство.</a:t>
            </a:r>
          </a:p>
          <a:p>
            <a:r>
              <a:rPr lang="ru-RU"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12</a:t>
            </a:fld>
            <a:endParaRPr lang="en-US"/>
          </a:p>
        </p:txBody>
      </p:sp>
    </p:spTree>
    <p:extLst>
      <p:ext uri="{BB962C8B-B14F-4D97-AF65-F5344CB8AC3E}">
        <p14:creationId xmlns:p14="http://schemas.microsoft.com/office/powerpoint/2010/main" val="317766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Эксперты считают, что 4% в год — оптимальный уровень инфляции для России. Он позволяет бизнесу развиваться, а людям — планировать покупки и сберегать, не боясь обесценения своих доходов и сбережений. </a:t>
            </a:r>
          </a:p>
        </p:txBody>
      </p:sp>
      <p:sp>
        <p:nvSpPr>
          <p:cNvPr id="4" name="Slide Number Placeholder 3"/>
          <p:cNvSpPr>
            <a:spLocks noGrp="1"/>
          </p:cNvSpPr>
          <p:nvPr>
            <p:ph type="sldNum" sz="quarter" idx="10"/>
          </p:nvPr>
        </p:nvSpPr>
        <p:spPr/>
        <p:txBody>
          <a:bodyPr/>
          <a:lstStyle/>
          <a:p>
            <a:fld id="{8E633A90-B76D-9C47-A281-BEA8DCD58107}" type="slidenum">
              <a:rPr lang="en-US" smtClean="0"/>
              <a:t>13</a:t>
            </a:fld>
            <a:endParaRPr lang="en-US"/>
          </a:p>
        </p:txBody>
      </p:sp>
    </p:spTree>
    <p:extLst>
      <p:ext uri="{BB962C8B-B14F-4D97-AF65-F5344CB8AC3E}">
        <p14:creationId xmlns:p14="http://schemas.microsoft.com/office/powerpoint/2010/main" val="24641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RU" sz="1200" kern="1200" dirty="0">
                <a:solidFill>
                  <a:schemeClr val="tx1"/>
                </a:solidFill>
                <a:effectLst/>
                <a:latin typeface="+mn-lt"/>
                <a:ea typeface="+mn-ea"/>
                <a:cs typeface="+mn-cs"/>
              </a:rPr>
              <a:t>В 2014 году Банк России объявил, что главной целью ДКП в нашей стране стало как раз </a:t>
            </a:r>
            <a:r>
              <a:rPr lang="ru-RU" sz="1200" kern="1200" dirty="0" err="1">
                <a:solidFill>
                  <a:schemeClr val="tx1"/>
                </a:solidFill>
                <a:effectLst/>
                <a:latin typeface="+mn-lt"/>
                <a:ea typeface="+mn-ea"/>
                <a:cs typeface="+mn-cs"/>
              </a:rPr>
              <a:t>тартегирование</a:t>
            </a:r>
            <a:r>
              <a:rPr lang="ru-RU" sz="1200" kern="1200" dirty="0">
                <a:solidFill>
                  <a:schemeClr val="tx1"/>
                </a:solidFill>
                <a:effectLst/>
                <a:latin typeface="+mn-lt"/>
                <a:ea typeface="+mn-ea"/>
                <a:cs typeface="+mn-cs"/>
              </a:rPr>
              <a:t> инфляции. То есть регулятор постарается постоянно удерживать рост цен вблизи 4%. </a:t>
            </a:r>
          </a:p>
          <a:p>
            <a:pPr>
              <a:spcAft>
                <a:spcPts val="600"/>
              </a:spcAft>
            </a:pPr>
            <a:r>
              <a:rPr lang="ru-RU" sz="1200" kern="1200" dirty="0">
                <a:solidFill>
                  <a:schemeClr val="tx1"/>
                </a:solidFill>
                <a:effectLst/>
                <a:latin typeface="+mn-lt"/>
                <a:ea typeface="+mn-ea"/>
                <a:cs typeface="+mn-cs"/>
              </a:rPr>
              <a:t>В 2015 году инфляция поднималась до двузначных значений, но регулятору удалось вернуть ее к цели, и в 2017-2020 годах она находилась вблизи тех самых 4%. </a:t>
            </a:r>
          </a:p>
          <a:p>
            <a:pPr>
              <a:spcAft>
                <a:spcPts val="600"/>
              </a:spcAft>
            </a:pPr>
            <a:r>
              <a:rPr lang="ru-RU" sz="1200" kern="1200" dirty="0">
                <a:solidFill>
                  <a:schemeClr val="tx1"/>
                </a:solidFill>
                <a:effectLst/>
                <a:latin typeface="+mn-lt"/>
                <a:ea typeface="+mn-ea"/>
                <a:cs typeface="+mn-cs"/>
              </a:rPr>
              <a:t>С конца февраля 2022 года после введения зарубежных санкций инфляция разогналась с новой силой, так как внешние условия для российской экономики кардинально поменялись. В этот момент поддержать финансовую стабильность и предотвратить неконтролируемый рост цен помогли экстренные меры Банка России. Например, регулятор резко поднял ключевую ставку – из-за этого выросли проценты по вкладам и кредитам. Люди стали меньше тратить деньги и больше откладывать, спрос на товары сократился, и это способствовало замедлению роста цен.</a:t>
            </a:r>
          </a:p>
        </p:txBody>
      </p:sp>
      <p:sp>
        <p:nvSpPr>
          <p:cNvPr id="4" name="Slide Number Placeholder 3"/>
          <p:cNvSpPr>
            <a:spLocks noGrp="1"/>
          </p:cNvSpPr>
          <p:nvPr>
            <p:ph type="sldNum" sz="quarter" idx="10"/>
          </p:nvPr>
        </p:nvSpPr>
        <p:spPr/>
        <p:txBody>
          <a:bodyPr/>
          <a:lstStyle/>
          <a:p>
            <a:fld id="{8E633A90-B76D-9C47-A281-BEA8DCD58107}" type="slidenum">
              <a:rPr lang="en-US" smtClean="0"/>
              <a:t>14</a:t>
            </a:fld>
            <a:endParaRPr lang="en-US"/>
          </a:p>
        </p:txBody>
      </p:sp>
    </p:spTree>
    <p:extLst>
      <p:ext uri="{BB962C8B-B14F-4D97-AF65-F5344CB8AC3E}">
        <p14:creationId xmlns:p14="http://schemas.microsoft.com/office/powerpoint/2010/main" val="340367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Подводим</a:t>
            </a:r>
            <a:r>
              <a:rPr lang="ru-RU" b="1" baseline="0" dirty="0"/>
              <a:t> итоги:</a:t>
            </a:r>
          </a:p>
          <a:p>
            <a:endParaRPr lang="ru-RU" baseline="0" dirty="0"/>
          </a:p>
          <a:p>
            <a:pPr marL="228600" lvl="0" indent="-228600">
              <a:buFont typeface="+mj-lt"/>
              <a:buAutoNum type="arabicPeriod"/>
            </a:pPr>
            <a:r>
              <a:rPr lang="ru-RU" sz="1200" kern="1200" dirty="0">
                <a:solidFill>
                  <a:schemeClr val="tx1"/>
                </a:solidFill>
                <a:effectLst/>
                <a:latin typeface="+mn-lt"/>
                <a:ea typeface="+mn-ea"/>
                <a:cs typeface="+mn-cs"/>
              </a:rPr>
              <a:t>Инфляция — постоянный рост цен. Но не всякий рост цен — инфляция. </a:t>
            </a:r>
          </a:p>
          <a:p>
            <a:pPr marL="228600" lvl="0" indent="-228600">
              <a:buFont typeface="+mj-lt"/>
              <a:buAutoNum type="arabicPeriod"/>
            </a:pPr>
            <a:r>
              <a:rPr lang="ru-RU" sz="1200" kern="1200" dirty="0">
                <a:solidFill>
                  <a:schemeClr val="tx1"/>
                </a:solidFill>
                <a:effectLst/>
                <a:latin typeface="+mn-lt"/>
                <a:ea typeface="+mn-ea"/>
                <a:cs typeface="+mn-cs"/>
              </a:rPr>
              <a:t>Высокая инфляция — это всегда плохо.</a:t>
            </a:r>
          </a:p>
          <a:p>
            <a:pPr marL="228600" lvl="0" indent="-228600">
              <a:buFont typeface="+mj-lt"/>
              <a:buAutoNum type="arabicPeriod"/>
            </a:pPr>
            <a:r>
              <a:rPr lang="ru-RU" sz="1200" kern="1200" dirty="0">
                <a:solidFill>
                  <a:schemeClr val="tx1"/>
                </a:solidFill>
                <a:effectLst/>
                <a:latin typeface="+mn-lt"/>
                <a:ea typeface="+mn-ea"/>
                <a:cs typeface="+mn-cs"/>
              </a:rPr>
              <a:t>Лучший сценарий для экономики России — инфляция 4% в год. </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15</a:t>
            </a:fld>
            <a:endParaRPr lang="en-US"/>
          </a:p>
        </p:txBody>
      </p:sp>
    </p:spTree>
    <p:extLst>
      <p:ext uri="{BB962C8B-B14F-4D97-AF65-F5344CB8AC3E}">
        <p14:creationId xmlns:p14="http://schemas.microsoft.com/office/powerpoint/2010/main" val="227267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16</a:t>
            </a:fld>
            <a:endParaRPr lang="en-US"/>
          </a:p>
        </p:txBody>
      </p:sp>
    </p:spTree>
    <p:extLst>
      <p:ext uri="{BB962C8B-B14F-4D97-AF65-F5344CB8AC3E}">
        <p14:creationId xmlns:p14="http://schemas.microsoft.com/office/powerpoint/2010/main" val="364139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Инфляция: почему растут цены и кто может их сдержать?</a:t>
            </a:r>
          </a:p>
          <a:p>
            <a:r>
              <a:rPr lang="ru-RU" sz="1200" kern="1200" dirty="0">
                <a:solidFill>
                  <a:schemeClr val="tx1"/>
                </a:solidFill>
                <a:effectLst/>
                <a:latin typeface="+mn-lt"/>
                <a:ea typeface="+mn-ea"/>
                <a:cs typeface="+mn-cs"/>
              </a:rPr>
              <a:t> </a:t>
            </a:r>
          </a:p>
          <a:p>
            <a:r>
              <a:rPr lang="ru-RU" sz="1200" b="0" kern="1200" dirty="0">
                <a:solidFill>
                  <a:schemeClr val="tx1"/>
                </a:solidFill>
                <a:effectLst/>
                <a:latin typeface="+mn-lt"/>
                <a:ea typeface="+mn-ea"/>
                <a:cs typeface="+mn-cs"/>
              </a:rPr>
              <a:t>Если цены постоянно растут, значит, в стране инфляция. </a:t>
            </a:r>
            <a:r>
              <a:rPr lang="ru-RU" sz="1200" kern="1200" dirty="0">
                <a:solidFill>
                  <a:schemeClr val="tx1"/>
                </a:solidFill>
                <a:effectLst/>
                <a:latin typeface="+mn-lt"/>
                <a:ea typeface="+mn-ea"/>
                <a:cs typeface="+mn-cs"/>
              </a:rPr>
              <a:t>В чем причина такого положения дел, может ли инфляция быть полезной и как ее контролируют?</a:t>
            </a:r>
          </a:p>
          <a:p>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2</a:t>
            </a:fld>
            <a:endParaRPr lang="en-US"/>
          </a:p>
        </p:txBody>
      </p:sp>
    </p:spTree>
    <p:extLst>
      <p:ext uri="{BB962C8B-B14F-4D97-AF65-F5344CB8AC3E}">
        <p14:creationId xmlns:p14="http://schemas.microsoft.com/office/powerpoint/2010/main" val="116884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Что такое инфляция?</a:t>
            </a:r>
          </a:p>
          <a:p>
            <a:endParaRPr lang="ru-RU" sz="1200" b="1"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Инфляция — это устойчивый рост цен на товары и услуги. Отдельные товары могут заметно дорожать, другие – дешеветь, а третьи – вообще не меняться в цене.</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основном цены на товары и услуги зависят от спроса и предложения на рынке, а некоторые цены регулирует государство. Например, если у фермеров случился хороший урожай овощей, цены на помидоры и картошку будут падать. Если государство в это же время повысило акцизы на алкоголь, цены на спиртное резко пойдут вверх. При этом общий уровень цен может вырасти лишь чуть-чуть.</a:t>
            </a:r>
            <a:r>
              <a:rPr lang="ru-RU" dirty="0">
                <a:effectLst/>
              </a:rPr>
              <a:t> </a:t>
            </a:r>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3</a:t>
            </a:fld>
            <a:endParaRPr lang="en-US"/>
          </a:p>
        </p:txBody>
      </p:sp>
    </p:spTree>
    <p:extLst>
      <p:ext uri="{BB962C8B-B14F-4D97-AF65-F5344CB8AC3E}">
        <p14:creationId xmlns:p14="http://schemas.microsoft.com/office/powerpoint/2010/main" val="12123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Какая бывает инфляция?</a:t>
            </a:r>
          </a:p>
          <a:p>
            <a:r>
              <a:rPr lang="ru-RU"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ru-RU" sz="1200" b="1" u="none" strike="noStrike" kern="1200" dirty="0">
                <a:solidFill>
                  <a:schemeClr val="tx1"/>
                </a:solidFill>
                <a:effectLst/>
                <a:latin typeface="+mn-lt"/>
                <a:ea typeface="+mn-ea"/>
                <a:cs typeface="+mn-cs"/>
              </a:rPr>
              <a:t>низкая </a:t>
            </a:r>
            <a:r>
              <a:rPr lang="ru-RU" sz="1200" u="none" strike="noStrike" kern="1200" dirty="0">
                <a:solidFill>
                  <a:schemeClr val="tx1"/>
                </a:solidFill>
                <a:effectLst/>
                <a:latin typeface="+mn-lt"/>
                <a:ea typeface="+mn-ea"/>
                <a:cs typeface="+mn-cs"/>
              </a:rPr>
              <a:t>— до 6% в год.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ru-RU" sz="1200" b="1" u="none" strike="noStrike" kern="1200" dirty="0">
              <a:solidFill>
                <a:schemeClr val="tx1"/>
              </a:solidFill>
              <a:effectLst/>
              <a:latin typeface="+mn-lt"/>
              <a:ea typeface="+mn-ea"/>
              <a:cs typeface="+mn-cs"/>
            </a:endParaRPr>
          </a:p>
          <a:p>
            <a:pPr marL="171450" lvl="0" indent="-171450">
              <a:buFont typeface="Arial"/>
              <a:buChar char="•"/>
            </a:pPr>
            <a:r>
              <a:rPr lang="ru-RU" sz="1200" b="1" u="none" strike="noStrike" kern="1200" dirty="0">
                <a:solidFill>
                  <a:schemeClr val="tx1"/>
                </a:solidFill>
                <a:effectLst/>
                <a:latin typeface="+mn-lt"/>
                <a:ea typeface="+mn-ea"/>
                <a:cs typeface="+mn-cs"/>
              </a:rPr>
              <a:t>умеренная </a:t>
            </a:r>
            <a:r>
              <a:rPr lang="ru-RU" sz="1200" u="none" strike="noStrike" kern="1200" dirty="0">
                <a:solidFill>
                  <a:schemeClr val="tx1"/>
                </a:solidFill>
                <a:effectLst/>
                <a:latin typeface="+mn-lt"/>
                <a:ea typeface="+mn-ea"/>
                <a:cs typeface="+mn-cs"/>
              </a:rPr>
              <a:t>— от 6 до 10% в год. </a:t>
            </a:r>
          </a:p>
          <a:p>
            <a:pPr marL="171450" lvl="0" indent="-171450">
              <a:buFont typeface="Arial"/>
              <a:buChar char="•"/>
            </a:pPr>
            <a:endParaRPr lang="ru-RU" sz="1200" kern="1200" dirty="0">
              <a:solidFill>
                <a:schemeClr val="tx1"/>
              </a:solidFill>
              <a:effectLst/>
              <a:latin typeface="+mn-lt"/>
              <a:ea typeface="+mn-ea"/>
              <a:cs typeface="+mn-cs"/>
            </a:endParaRPr>
          </a:p>
          <a:p>
            <a:pPr marL="171450" indent="-171450">
              <a:buFont typeface="Arial"/>
              <a:buChar char="•"/>
            </a:pPr>
            <a:r>
              <a:rPr lang="ru-RU" sz="1200" b="1" u="none" strike="noStrike" kern="1200" dirty="0">
                <a:solidFill>
                  <a:schemeClr val="tx1"/>
                </a:solidFill>
                <a:effectLst/>
                <a:latin typeface="+mn-lt"/>
                <a:ea typeface="+mn-ea"/>
                <a:cs typeface="+mn-cs"/>
              </a:rPr>
              <a:t>высокая </a:t>
            </a:r>
            <a:r>
              <a:rPr lang="ru-RU" sz="1200" u="none" strike="noStrike" kern="1200" dirty="0">
                <a:solidFill>
                  <a:schemeClr val="tx1"/>
                </a:solidFill>
                <a:effectLst/>
                <a:latin typeface="+mn-lt"/>
                <a:ea typeface="+mn-ea"/>
                <a:cs typeface="+mn-cs"/>
              </a:rPr>
              <a:t>— от 10 до 100% в год; </a:t>
            </a:r>
          </a:p>
          <a:p>
            <a:pPr marL="171450" indent="-171450">
              <a:buFont typeface="Arial"/>
              <a:buChar char="•"/>
            </a:pPr>
            <a:endParaRPr lang="ru-RU" sz="1200" kern="1200" dirty="0">
              <a:solidFill>
                <a:schemeClr val="tx1"/>
              </a:solidFill>
              <a:effectLst/>
              <a:latin typeface="+mn-lt"/>
              <a:ea typeface="+mn-ea"/>
              <a:cs typeface="+mn-cs"/>
            </a:endParaRPr>
          </a:p>
          <a:p>
            <a:pPr marL="171450" lvl="0" indent="-171450">
              <a:buFont typeface="Arial"/>
              <a:buChar char="•"/>
            </a:pPr>
            <a:r>
              <a:rPr lang="ru-RU" sz="1200" b="1" u="none" strike="noStrike" kern="1200" dirty="0">
                <a:solidFill>
                  <a:schemeClr val="tx1"/>
                </a:solidFill>
                <a:effectLst/>
                <a:latin typeface="+mn-lt"/>
                <a:ea typeface="+mn-ea"/>
                <a:cs typeface="+mn-cs"/>
              </a:rPr>
              <a:t>гиперинфляция </a:t>
            </a:r>
            <a:r>
              <a:rPr lang="ru-RU" sz="1200" u="none" strike="noStrike" kern="1200" dirty="0">
                <a:solidFill>
                  <a:schemeClr val="tx1"/>
                </a:solidFill>
                <a:effectLst/>
                <a:latin typeface="+mn-lt"/>
                <a:ea typeface="+mn-ea"/>
                <a:cs typeface="+mn-cs"/>
              </a:rPr>
              <a:t>— цены растут на сотни и тысячи процентов, в особо тяжелых случаях люди отказываются от денег и переходят на бартер. Обычно гиперинфляция</a:t>
            </a:r>
            <a:r>
              <a:rPr lang="ru-RU" sz="1200" b="1" u="none" strike="noStrike" kern="1200" dirty="0">
                <a:solidFill>
                  <a:schemeClr val="tx1"/>
                </a:solidFill>
                <a:effectLst/>
                <a:latin typeface="+mn-lt"/>
                <a:ea typeface="+mn-ea"/>
                <a:cs typeface="+mn-cs"/>
              </a:rPr>
              <a:t> </a:t>
            </a:r>
            <a:r>
              <a:rPr lang="ru-RU" sz="1200" u="none" strike="noStrike" kern="1200" dirty="0">
                <a:solidFill>
                  <a:schemeClr val="tx1"/>
                </a:solidFill>
                <a:effectLst/>
                <a:latin typeface="+mn-lt"/>
                <a:ea typeface="+mn-ea"/>
                <a:cs typeface="+mn-cs"/>
              </a:rPr>
              <a:t>возникает в период тяжелых кризисов и войн. </a:t>
            </a:r>
          </a:p>
          <a:p>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4</a:t>
            </a:fld>
            <a:endParaRPr lang="en-US"/>
          </a:p>
        </p:txBody>
      </p:sp>
    </p:spTree>
    <p:extLst>
      <p:ext uri="{BB962C8B-B14F-4D97-AF65-F5344CB8AC3E}">
        <p14:creationId xmlns:p14="http://schemas.microsoft.com/office/powerpoint/2010/main" val="25218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Стабильная невысокая инфляция позволяет планировать бюджеты на долгий срок, копить, инвестировать, запускать новые бизнес-проекты. </a:t>
            </a:r>
          </a:p>
          <a:p>
            <a:r>
              <a:rPr lang="ru-RU" sz="1200" kern="1200" dirty="0">
                <a:solidFill>
                  <a:schemeClr val="tx1"/>
                </a:solidFill>
                <a:effectLst/>
                <a:latin typeface="+mn-lt"/>
                <a:ea typeface="+mn-ea"/>
                <a:cs typeface="+mn-cs"/>
              </a:rPr>
              <a:t>Возможность строить долгосрочные планы — залог развития экономики. </a:t>
            </a:r>
          </a:p>
        </p:txBody>
      </p:sp>
      <p:sp>
        <p:nvSpPr>
          <p:cNvPr id="4" name="Slide Number Placeholder 3"/>
          <p:cNvSpPr>
            <a:spLocks noGrp="1"/>
          </p:cNvSpPr>
          <p:nvPr>
            <p:ph type="sldNum" sz="quarter" idx="10"/>
          </p:nvPr>
        </p:nvSpPr>
        <p:spPr/>
        <p:txBody>
          <a:bodyPr/>
          <a:lstStyle/>
          <a:p>
            <a:fld id="{8E633A90-B76D-9C47-A281-BEA8DCD58107}" type="slidenum">
              <a:rPr lang="en-US" smtClean="0"/>
              <a:t>5</a:t>
            </a:fld>
            <a:endParaRPr lang="en-US"/>
          </a:p>
        </p:txBody>
      </p:sp>
    </p:spTree>
    <p:extLst>
      <p:ext uri="{BB962C8B-B14F-4D97-AF65-F5344CB8AC3E}">
        <p14:creationId xmlns:p14="http://schemas.microsoft.com/office/powerpoint/2010/main" val="70366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Как измеряют инфляцию?</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Для измерения инфляции используют так называемую потребительскую корзину – набор товаров и услуг, которые регулярно покупает среднестатистический человек или семья </a:t>
            </a:r>
          </a:p>
          <a:p>
            <a:r>
              <a:rPr lang="ru-RU" sz="1200" kern="1200" dirty="0">
                <a:solidFill>
                  <a:schemeClr val="tx1"/>
                </a:solidFill>
                <a:effectLst/>
                <a:latin typeface="+mn-lt"/>
                <a:ea typeface="+mn-ea"/>
                <a:cs typeface="+mn-cs"/>
              </a:rPr>
              <a:t>Стоимость этой условной корзины меняется от месяца к месяцу. Это изменение и есть инфляция. </a:t>
            </a:r>
          </a:p>
          <a:p>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6</a:t>
            </a:fld>
            <a:endParaRPr lang="en-US"/>
          </a:p>
        </p:txBody>
      </p:sp>
    </p:spTree>
    <p:extLst>
      <p:ext uri="{BB962C8B-B14F-4D97-AF65-F5344CB8AC3E}">
        <p14:creationId xmlns:p14="http://schemas.microsoft.com/office/powerpoint/2010/main" val="112026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В потребительскую корзину попадает более 500 видов товаров и услуг — например, продукты, одежда, коммунальные услуги, бытовая техника, автомобили. Некоторые из этих товаров люди покупают часто: хлеб, овощи, мясо, бензин. А другие, например, автомобиль, приобретают редко, но зато эти расходы очень большие по сравнению с тратами на те же хлеб, овощи и мясо. Таким образом, при расчете потребительской корзины автомобиль занимает в ней большую долю, чем хлеб. </a:t>
            </a:r>
          </a:p>
        </p:txBody>
      </p:sp>
      <p:sp>
        <p:nvSpPr>
          <p:cNvPr id="4" name="Slide Number Placeholder 3"/>
          <p:cNvSpPr>
            <a:spLocks noGrp="1"/>
          </p:cNvSpPr>
          <p:nvPr>
            <p:ph type="sldNum" sz="quarter" idx="10"/>
          </p:nvPr>
        </p:nvSpPr>
        <p:spPr/>
        <p:txBody>
          <a:bodyPr/>
          <a:lstStyle/>
          <a:p>
            <a:fld id="{8E633A90-B76D-9C47-A281-BEA8DCD58107}" type="slidenum">
              <a:rPr lang="en-US" smtClean="0"/>
              <a:t>7</a:t>
            </a:fld>
            <a:endParaRPr lang="en-US"/>
          </a:p>
        </p:txBody>
      </p:sp>
    </p:spTree>
    <p:extLst>
      <p:ext uri="{BB962C8B-B14F-4D97-AF65-F5344CB8AC3E}">
        <p14:creationId xmlns:p14="http://schemas.microsoft.com/office/powerpoint/2010/main" val="426527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Почему растет инфляция?</a:t>
            </a:r>
          </a:p>
          <a:p>
            <a:r>
              <a:rPr lang="ru-RU" sz="1200" kern="1200" dirty="0">
                <a:solidFill>
                  <a:schemeClr val="tx1"/>
                </a:solidFill>
                <a:effectLst/>
                <a:latin typeface="+mn-lt"/>
                <a:ea typeface="+mn-ea"/>
                <a:cs typeface="+mn-cs"/>
              </a:rPr>
              <a:t>Инфляция может расти по многим причина:</a:t>
            </a:r>
          </a:p>
          <a:p>
            <a:r>
              <a:rPr lang="ru-RU" sz="1200" kern="1200" dirty="0">
                <a:solidFill>
                  <a:schemeClr val="tx1"/>
                </a:solidFill>
                <a:effectLst/>
                <a:latin typeface="+mn-lt"/>
                <a:ea typeface="+mn-ea"/>
                <a:cs typeface="+mn-cs"/>
              </a:rPr>
              <a:t> </a:t>
            </a:r>
          </a:p>
          <a:p>
            <a:pPr marL="171450" lvl="0" indent="-171450">
              <a:lnSpc>
                <a:spcPct val="150000"/>
              </a:lnSpc>
              <a:spcAft>
                <a:spcPts val="900"/>
              </a:spcAft>
              <a:buFont typeface="Arial" panose="020B0604020202020204" pitchFamily="34" charset="0"/>
              <a:buChar char="•"/>
            </a:pPr>
            <a:r>
              <a:rPr lang="ru-RU" sz="1200" kern="1200" dirty="0">
                <a:solidFill>
                  <a:schemeClr val="tx1"/>
                </a:solidFill>
                <a:effectLst/>
                <a:latin typeface="+mn-lt"/>
                <a:ea typeface="+mn-ea"/>
                <a:cs typeface="+mn-cs"/>
              </a:rPr>
              <a:t>Увеличение спроса. Случается, что люди вдруг начинают покупать больше определенных товаров или услуг. Например, когда мобильные телефоны стали доступными по цене, все захотели пользоваться сотовой связью. Сотовым операторам не хватало вышек и свободных частот. Любой дефицит вызывает быстрый рост цен, поэтому мобильная связь была очень дорогой. Но когда у операторов появились дополнительные мощности, цены стали снижаться.</a:t>
            </a:r>
          </a:p>
          <a:p>
            <a:pPr marL="171450" lvl="0" indent="-171450">
              <a:lnSpc>
                <a:spcPct val="150000"/>
              </a:lnSpc>
              <a:spcAft>
                <a:spcPts val="900"/>
              </a:spcAft>
              <a:buFont typeface="Arial" panose="020B0604020202020204" pitchFamily="34" charset="0"/>
              <a:buChar char="•"/>
            </a:pPr>
            <a:r>
              <a:rPr lang="ru-RU" sz="1200" kern="1200" dirty="0">
                <a:solidFill>
                  <a:schemeClr val="tx1"/>
                </a:solidFill>
                <a:effectLst/>
                <a:latin typeface="+mn-lt"/>
                <a:ea typeface="+mn-ea"/>
                <a:cs typeface="+mn-cs"/>
              </a:rPr>
              <a:t>Сокращение предложения. Неурожай, ограничения на ввоз иностранных товаров, прекращение или временная приостановка работы компаний-производителей – все это тоже может привести к дефициту и ускорить рост цен.</a:t>
            </a:r>
          </a:p>
          <a:p>
            <a:pPr marL="171450" lvl="0" indent="-171450">
              <a:lnSpc>
                <a:spcPct val="150000"/>
              </a:lnSpc>
              <a:spcAft>
                <a:spcPts val="900"/>
              </a:spcAft>
              <a:buFont typeface="Arial" panose="020B0604020202020204" pitchFamily="34" charset="0"/>
              <a:buChar char="•"/>
            </a:pPr>
            <a:r>
              <a:rPr lang="ru-RU" sz="1200" kern="1200" dirty="0">
                <a:solidFill>
                  <a:schemeClr val="tx1"/>
                </a:solidFill>
                <a:effectLst/>
                <a:latin typeface="+mn-lt"/>
                <a:ea typeface="+mn-ea"/>
                <a:cs typeface="+mn-cs"/>
              </a:rPr>
              <a:t>Ослабление национальной валюты. Когда курсы иностранных валют растут, дорожают импортные товары. Это тоже приводит к росту инфляции.</a:t>
            </a:r>
          </a:p>
          <a:p>
            <a:pPr marL="171450" lvl="0" indent="-171450">
              <a:lnSpc>
                <a:spcPct val="150000"/>
              </a:lnSpc>
              <a:spcAft>
                <a:spcPts val="900"/>
              </a:spcAft>
              <a:buFont typeface="Arial" panose="020B0604020202020204" pitchFamily="34" charset="0"/>
              <a:buChar char="•"/>
            </a:pPr>
            <a:r>
              <a:rPr lang="ru-RU" sz="1200" kern="1200" dirty="0">
                <a:solidFill>
                  <a:schemeClr val="tx1"/>
                </a:solidFill>
                <a:effectLst/>
                <a:latin typeface="+mn-lt"/>
                <a:ea typeface="+mn-ea"/>
                <a:cs typeface="+mn-cs"/>
              </a:rPr>
              <a:t>Высокие инфляционные ожидания. </a:t>
            </a:r>
          </a:p>
        </p:txBody>
      </p:sp>
      <p:sp>
        <p:nvSpPr>
          <p:cNvPr id="4" name="Slide Number Placeholder 3"/>
          <p:cNvSpPr>
            <a:spLocks noGrp="1"/>
          </p:cNvSpPr>
          <p:nvPr>
            <p:ph type="sldNum" sz="quarter" idx="10"/>
          </p:nvPr>
        </p:nvSpPr>
        <p:spPr/>
        <p:txBody>
          <a:bodyPr/>
          <a:lstStyle/>
          <a:p>
            <a:fld id="{8E633A90-B76D-9C47-A281-BEA8DCD58107}" type="slidenum">
              <a:rPr lang="en-US" smtClean="0"/>
              <a:t>8</a:t>
            </a:fld>
            <a:endParaRPr lang="en-US"/>
          </a:p>
        </p:txBody>
      </p:sp>
    </p:spTree>
    <p:extLst>
      <p:ext uri="{BB962C8B-B14F-4D97-AF65-F5344CB8AC3E}">
        <p14:creationId xmlns:p14="http://schemas.microsoft.com/office/powerpoint/2010/main" val="289679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Что такое инфляционные ожидания? </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Когда люди и компании ждут быстрого роста цен, они начинают больше покупать и меньше сберегать. А производители заранее повышают цену на продукцию, чтобы покрыть будущие расходы на сырье или комплектующие. Все это подстегивает инфляцию.</a:t>
            </a:r>
          </a:p>
          <a:p>
            <a:endParaRPr lang="en-US" dirty="0"/>
          </a:p>
        </p:txBody>
      </p:sp>
      <p:sp>
        <p:nvSpPr>
          <p:cNvPr id="4" name="Slide Number Placeholder 3"/>
          <p:cNvSpPr>
            <a:spLocks noGrp="1"/>
          </p:cNvSpPr>
          <p:nvPr>
            <p:ph type="sldNum" sz="quarter" idx="10"/>
          </p:nvPr>
        </p:nvSpPr>
        <p:spPr/>
        <p:txBody>
          <a:bodyPr/>
          <a:lstStyle/>
          <a:p>
            <a:fld id="{8E633A90-B76D-9C47-A281-BEA8DCD58107}" type="slidenum">
              <a:rPr lang="en-US" smtClean="0"/>
              <a:t>9</a:t>
            </a:fld>
            <a:endParaRPr lang="en-US"/>
          </a:p>
        </p:txBody>
      </p:sp>
    </p:spTree>
    <p:extLst>
      <p:ext uri="{BB962C8B-B14F-4D97-AF65-F5344CB8AC3E}">
        <p14:creationId xmlns:p14="http://schemas.microsoft.com/office/powerpoint/2010/main" val="69654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7B17015-9F7E-4B4E-97CF-CDED3C8EF904}" type="datetimeFigureOut">
              <a:rPr lang="ru-RU" smtClean="0"/>
              <a:t>22.07.2022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51253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7B17015-9F7E-4B4E-97CF-CDED3C8EF904}" type="datetimeFigureOut">
              <a:rPr lang="ru-RU" smtClean="0"/>
              <a:t>22.07.2022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53179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7B17015-9F7E-4B4E-97CF-CDED3C8EF904}" type="datetimeFigureOut">
              <a:rPr lang="ru-RU" smtClean="0"/>
              <a:t>22.07.2022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90107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7B17015-9F7E-4B4E-97CF-CDED3C8EF904}" type="datetimeFigureOut">
              <a:rPr lang="ru-RU" smtClean="0"/>
              <a:t>22.07.2022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33176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7B17015-9F7E-4B4E-97CF-CDED3C8EF904}" type="datetimeFigureOut">
              <a:rPr lang="ru-RU" smtClean="0"/>
              <a:t>22.07.2022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87827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7B17015-9F7E-4B4E-97CF-CDED3C8EF904}" type="datetimeFigureOut">
              <a:rPr lang="ru-RU" smtClean="0"/>
              <a:t>22.07.2022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2480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7B17015-9F7E-4B4E-97CF-CDED3C8EF904}" type="datetimeFigureOut">
              <a:rPr lang="ru-RU" smtClean="0"/>
              <a:t>22.07.2022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58539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7B17015-9F7E-4B4E-97CF-CDED3C8EF904}" type="datetimeFigureOut">
              <a:rPr lang="ru-RU" smtClean="0"/>
              <a:t>22.07.2022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86587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B17015-9F7E-4B4E-97CF-CDED3C8EF904}" type="datetimeFigureOut">
              <a:rPr lang="ru-RU" smtClean="0"/>
              <a:t>22.07.2022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212633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7B17015-9F7E-4B4E-97CF-CDED3C8EF904}" type="datetimeFigureOut">
              <a:rPr lang="ru-RU" smtClean="0"/>
              <a:t>22.07.2022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110052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7B17015-9F7E-4B4E-97CF-CDED3C8EF904}" type="datetimeFigureOut">
              <a:rPr lang="ru-RU" smtClean="0"/>
              <a:t>22.07.2022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F417AD-9AC8-734A-A37B-46A33C92605B}" type="slidenum">
              <a:rPr lang="ru-RU" smtClean="0"/>
              <a:t>‹#›</a:t>
            </a:fld>
            <a:endParaRPr lang="ru-RU"/>
          </a:p>
        </p:txBody>
      </p:sp>
    </p:spTree>
    <p:extLst>
      <p:ext uri="{BB962C8B-B14F-4D97-AF65-F5344CB8AC3E}">
        <p14:creationId xmlns:p14="http://schemas.microsoft.com/office/powerpoint/2010/main" val="20567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17015-9F7E-4B4E-97CF-CDED3C8EF904}" type="datetimeFigureOut">
              <a:rPr lang="ru-RU" smtClean="0"/>
              <a:t>22.07.2022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417AD-9AC8-734A-A37B-46A33C92605B}" type="slidenum">
              <a:rPr lang="ru-RU" smtClean="0"/>
              <a:t>‹#›</a:t>
            </a:fld>
            <a:endParaRPr lang="ru-RU"/>
          </a:p>
        </p:txBody>
      </p:sp>
    </p:spTree>
    <p:extLst>
      <p:ext uri="{BB962C8B-B14F-4D97-AF65-F5344CB8AC3E}">
        <p14:creationId xmlns:p14="http://schemas.microsoft.com/office/powerpoint/2010/main" val="61263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42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205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CB7E314-3C26-6F92-5D8C-C37E35E61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156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274B112-5277-F1F0-BF1A-916669FDAC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487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34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D151E3A-0D3E-246C-3D77-87EED193C0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222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1132118-5F54-AC75-B4D4-1B5752A1C7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723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390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750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863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F56D3AB-75F8-B71F-5455-AC8079C5CA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022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FEEBA50B-7157-EC9F-33FE-419656FE30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361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DE3A557-B4BC-C31B-65CC-C02A282B62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6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00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051E438-CBB7-FD6F-48BC-343830DCEB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873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D1EF4CE-4631-61B8-6FA4-645155E014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090540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1423</TotalTime>
  <Words>1072</Words>
  <Application>Microsoft Macintosh PowerPoint</Application>
  <PresentationFormat>Широкоэкранный</PresentationFormat>
  <Paragraphs>76</Paragraphs>
  <Slides>16</Slides>
  <Notes>16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Microsoft Office User</cp:lastModifiedBy>
  <cp:revision>49</cp:revision>
  <dcterms:created xsi:type="dcterms:W3CDTF">2017-08-21T13:11:19Z</dcterms:created>
  <dcterms:modified xsi:type="dcterms:W3CDTF">2022-07-22T11:46:20Z</dcterms:modified>
</cp:coreProperties>
</file>