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Вероника Лушникова" initials="" lastIdx="6" clrIdx="0"/>
  <p:cmAuthor id="1" name="Elena Anisimova" initials="" lastIdx="4" clrIdx="1"/>
  <p:cmAuthor id="2" name="ea@dabb.ru" initials="e"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AA0B8C27-202C-41C0-A809-E557C33F3BE0}">
  <a:tblStyle styleId="{AA0B8C27-202C-41C0-A809-E557C33F3BE0}"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7" d="100"/>
          <a:sy n="127" d="100"/>
        </p:scale>
        <p:origin x="-324" y="20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latin typeface="Calibri"/>
                <a:ea typeface="Calibri"/>
                <a:cs typeface="Calibri"/>
                <a:sym typeface="Calibri"/>
              </a:defRPr>
            </a:lvl1pPr>
            <a:lvl2pPr marL="457200" marR="0" lvl="1" indent="228600" algn="l" rtl="0">
              <a:spcBef>
                <a:spcPts val="0"/>
              </a:spcBef>
              <a:buNone/>
              <a:defRPr sz="1200" b="0" i="0" u="none" strike="noStrike" cap="none">
                <a:latin typeface="Calibri"/>
                <a:ea typeface="Calibri"/>
                <a:cs typeface="Calibri"/>
                <a:sym typeface="Calibri"/>
              </a:defRPr>
            </a:lvl2pPr>
            <a:lvl3pPr marL="914400" marR="0" lvl="2" indent="457200" algn="l" rtl="0">
              <a:spcBef>
                <a:spcPts val="0"/>
              </a:spcBef>
              <a:buNone/>
              <a:defRPr sz="1200" b="0" i="0" u="none" strike="noStrike" cap="none">
                <a:latin typeface="Calibri"/>
                <a:ea typeface="Calibri"/>
                <a:cs typeface="Calibri"/>
                <a:sym typeface="Calibri"/>
              </a:defRPr>
            </a:lvl3pPr>
            <a:lvl4pPr marL="1371600" marR="0" lvl="3" indent="685800" algn="l" rtl="0">
              <a:spcBef>
                <a:spcPts val="0"/>
              </a:spcBef>
              <a:buNone/>
              <a:defRPr sz="1200" b="0" i="0" u="none" strike="noStrike" cap="none">
                <a:latin typeface="Calibri"/>
                <a:ea typeface="Calibri"/>
                <a:cs typeface="Calibri"/>
                <a:sym typeface="Calibri"/>
              </a:defRPr>
            </a:lvl4pPr>
            <a:lvl5pPr marL="1828800" marR="0" lvl="4" indent="914400" algn="l" rtl="0">
              <a:spcBef>
                <a:spcPts val="0"/>
              </a:spcBef>
              <a:buNone/>
              <a:defRPr sz="1200" b="0" i="0" u="none" strike="noStrike" cap="none">
                <a:latin typeface="Calibri"/>
                <a:ea typeface="Calibri"/>
                <a:cs typeface="Calibri"/>
                <a:sym typeface="Calibri"/>
              </a:defRPr>
            </a:lvl5pPr>
            <a:lvl6pPr marL="2286000" marR="0" lvl="5" indent="1143000" algn="l" rtl="0">
              <a:spcBef>
                <a:spcPts val="0"/>
              </a:spcBef>
              <a:buNone/>
              <a:defRPr sz="1200" b="0" i="0" u="none" strike="noStrike" cap="none">
                <a:latin typeface="Calibri"/>
                <a:ea typeface="Calibri"/>
                <a:cs typeface="Calibri"/>
                <a:sym typeface="Calibri"/>
              </a:defRPr>
            </a:lvl6pPr>
            <a:lvl7pPr marL="2743200" marR="0" lvl="6" indent="1371600" algn="l" rtl="0">
              <a:spcBef>
                <a:spcPts val="0"/>
              </a:spcBef>
              <a:buNone/>
              <a:defRPr sz="1200" b="0" i="0" u="none" strike="noStrike" cap="none">
                <a:latin typeface="Calibri"/>
                <a:ea typeface="Calibri"/>
                <a:cs typeface="Calibri"/>
                <a:sym typeface="Calibri"/>
              </a:defRPr>
            </a:lvl7pPr>
            <a:lvl8pPr marL="3200400" marR="0" lvl="7" indent="1600200" algn="l" rtl="0">
              <a:spcBef>
                <a:spcPts val="0"/>
              </a:spcBef>
              <a:buNone/>
              <a:defRPr sz="1200" b="0" i="0" u="none" strike="noStrike" cap="none">
                <a:latin typeface="Calibri"/>
                <a:ea typeface="Calibri"/>
                <a:cs typeface="Calibri"/>
                <a:sym typeface="Calibri"/>
              </a:defRPr>
            </a:lvl8pPr>
            <a:lvl9pPr marL="3657600" marR="0" lvl="8" indent="1828800" algn="l" rtl="0">
              <a:spcBef>
                <a:spcPts val="0"/>
              </a:spcBef>
              <a:buNone/>
              <a:defRPr sz="1200" b="0" i="0" u="none" strike="noStrike" cap="none">
                <a:latin typeface="Calibri"/>
                <a:ea typeface="Calibri"/>
                <a:cs typeface="Calibri"/>
                <a:sym typeface="Calibri"/>
              </a:defRPr>
            </a:lvl9pPr>
          </a:lstStyle>
          <a:p>
            <a:endParaRPr/>
          </a:p>
        </p:txBody>
      </p:sp>
    </p:spTree>
    <p:extLst>
      <p:ext uri="{BB962C8B-B14F-4D97-AF65-F5344CB8AC3E}">
        <p14:creationId xmlns:p14="http://schemas.microsoft.com/office/powerpoint/2010/main" val="191507331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5" name="Shape 5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69850" algn="l" rtl="0">
              <a:spcBef>
                <a:spcPts val="0"/>
              </a:spcBef>
              <a:buClr>
                <a:schemeClr val="dk1"/>
              </a:buClr>
              <a:buSzPct val="91666"/>
              <a:buFont typeface="Arial"/>
              <a:buNone/>
            </a:pPr>
            <a:r>
              <a:rPr lang="en-US"/>
              <a:t>Сейчас вы в том возрасте, когда перед вами открывается большое количество возможностей. Впереди много целей: кто-то хочет поступить в престижный вуз, кто-то мечтает об успешной карьере, кто-то хочет обзавестись собственной квартирой или машиной. </a:t>
            </a:r>
          </a:p>
          <a:p>
            <a:pPr marL="0" marR="0" lvl="0" indent="-69850" algn="l" rtl="0">
              <a:spcBef>
                <a:spcPts val="0"/>
              </a:spcBef>
              <a:buClr>
                <a:schemeClr val="dk1"/>
              </a:buClr>
              <a:buSzPct val="91666"/>
              <a:buFont typeface="Arial"/>
              <a:buNone/>
            </a:pPr>
            <a:r>
              <a:rPr lang="en-US"/>
              <a:t>Всё это достойные задачи, осталось понять, как достичь желаемого? Что на этом пути может помочь, а что помешать?  </a:t>
            </a:r>
          </a:p>
          <a:p>
            <a:pPr marL="0" marR="0" lvl="0" indent="-69850" algn="l" rtl="0">
              <a:spcBef>
                <a:spcPts val="0"/>
              </a:spcBef>
              <a:buClr>
                <a:schemeClr val="dk1"/>
              </a:buClr>
              <a:buSzPct val="91666"/>
              <a:buFont typeface="Arial"/>
              <a:buNone/>
            </a:pPr>
            <a:r>
              <a:rPr lang="en-US"/>
              <a:t>Быть с деньгами на ты - не означает, что к ним можно относиться легкомысленно. Прямая аналогия с правилами дорожного движения и с обращением с огнем.  </a:t>
            </a:r>
          </a:p>
          <a:p>
            <a:pPr marL="0" marR="0" lvl="0" indent="-69850" algn="l" rtl="0">
              <a:spcBef>
                <a:spcPts val="0"/>
              </a:spcBef>
              <a:buClr>
                <a:schemeClr val="dk1"/>
              </a:buClr>
              <a:buSzPct val="91666"/>
              <a:buFont typeface="Arial"/>
              <a:buNone/>
            </a:pPr>
            <a:endParaRPr/>
          </a:p>
          <a:p>
            <a:pPr marL="0" marR="0" lvl="0" indent="0" algn="l" rtl="0">
              <a:spcBef>
                <a:spcPts val="0"/>
              </a:spcBef>
              <a:buSzPct val="250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US">
                <a:solidFill>
                  <a:schemeClr val="dk1"/>
                </a:solidFill>
              </a:rPr>
              <a:t>Давайте рассмотрим основные финансовые инструменты подробнее и поймём, чем они могут быть нам полезны.</a:t>
            </a:r>
          </a:p>
          <a:p>
            <a:pPr lvl="0">
              <a:spcBef>
                <a:spcPts val="0"/>
              </a:spcBef>
              <a:buClr>
                <a:schemeClr val="dk1"/>
              </a:buClr>
              <a:buSzPct val="91666"/>
              <a:buFont typeface="Arial"/>
              <a:buNone/>
            </a:pPr>
            <a:r>
              <a:rPr lang="en-US">
                <a:solidFill>
                  <a:schemeClr val="dk1"/>
                </a:solidFill>
              </a:rPr>
              <a:t>Итак, для чего нам нужны банки? (Перечисляем тезисы со слайда.)</a:t>
            </a:r>
          </a:p>
          <a:p>
            <a:pPr lvl="0">
              <a:spcBef>
                <a:spcPts val="0"/>
              </a:spcBef>
              <a:buClr>
                <a:schemeClr val="dk1"/>
              </a:buClr>
              <a:buSzPct val="91666"/>
              <a:buFont typeface="Arial"/>
              <a:buNone/>
            </a:pPr>
            <a:endParaRPr>
              <a:solidFill>
                <a:schemeClr val="dk1"/>
              </a:solidFill>
            </a:endParaRPr>
          </a:p>
          <a:p>
            <a:pPr lvl="0">
              <a:spcBef>
                <a:spcPts val="0"/>
              </a:spcBef>
              <a:buClr>
                <a:schemeClr val="dk1"/>
              </a:buClr>
              <a:buSzPct val="91666"/>
              <a:buFont typeface="Arial"/>
              <a:buNone/>
            </a:pPr>
            <a:r>
              <a:rPr lang="en-US" u="sng">
                <a:solidFill>
                  <a:schemeClr val="dk1"/>
                </a:solidFill>
              </a:rPr>
              <a:t>Интерактивный вопрос:</a:t>
            </a:r>
            <a:r>
              <a:rPr lang="en-US">
                <a:solidFill>
                  <a:schemeClr val="dk1"/>
                </a:solidFill>
              </a:rPr>
              <a:t>  От какого слова происходит слово «банк»?</a:t>
            </a:r>
          </a:p>
          <a:p>
            <a:pPr lvl="0">
              <a:spcBef>
                <a:spcPts val="0"/>
              </a:spcBef>
              <a:buClr>
                <a:schemeClr val="dk1"/>
              </a:buClr>
              <a:buSzPct val="91666"/>
              <a:buFont typeface="Arial"/>
              <a:buNone/>
            </a:pPr>
            <a:r>
              <a:rPr lang="en-US">
                <a:solidFill>
                  <a:schemeClr val="dk1"/>
                </a:solidFill>
              </a:rPr>
              <a:t>От итальянского слова «banco», которое  переводится как «стол» или «скамья». Так в XV-XVI вв. в Венецианской республике называли скамейки, на которых менялы и ростовщики раскладывали монеты и деловые бумаги. Если ростовщик разорялся и не мог выплатить деньги по своим платёжным обязательствам, то эту скамейку ломали об его же голову. От итальянского «bancorotto» («сломанная скамья») происходит современное слово «банкрот».</a:t>
            </a:r>
          </a:p>
          <a:p>
            <a:pPr lvl="0">
              <a:spcBef>
                <a:spcPts val="0"/>
              </a:spcBef>
              <a:buClr>
                <a:schemeClr val="dk1"/>
              </a:buClr>
              <a:buSzPct val="91666"/>
              <a:buFont typeface="Arial"/>
              <a:buNone/>
            </a:pPr>
            <a:endParaRPr>
              <a:solidFill>
                <a:schemeClr val="dk1"/>
              </a:solidFill>
            </a:endParaRPr>
          </a:p>
          <a:p>
            <a:pPr lvl="0">
              <a:spcBef>
                <a:spcPts val="0"/>
              </a:spcBef>
              <a:buClr>
                <a:schemeClr val="dk1"/>
              </a:buClr>
              <a:buSzPct val="91666"/>
              <a:buFont typeface="Arial"/>
              <a:buNone/>
            </a:pPr>
            <a:endParaRPr>
              <a:solidFill>
                <a:schemeClr val="dk1"/>
              </a:solidFill>
            </a:endParaRPr>
          </a:p>
          <a:p>
            <a:pPr lvl="0" rtl="0">
              <a:spcBef>
                <a:spcPts val="0"/>
              </a:spcBef>
              <a:buClr>
                <a:schemeClr val="dk1"/>
              </a:buClr>
              <a:buSzPct val="91666"/>
              <a:buFont typeface="Arial"/>
              <a:buNone/>
            </a:pPr>
            <a:r>
              <a:rPr lang="en-US">
                <a:solidFill>
                  <a:schemeClr val="dk1"/>
                </a:solidFill>
              </a:rPr>
              <a:t>Микрофинансовые организации выдают краткосрочные займы. Для получения займа в МФО вам нужно заполнять меньше документов, чем в банке, и вся процедура менее сложная. Но есть и минус. Процент, который начисляется на сумму вашего займа, намного выше, чем в банке. Нож – это полезный предмет или вредный? Если им действовать неосторожно, то легко можно пораниться. Но представить нашу жизнь без этого предмета сейчас сложно. Так же и с МФО – если действовать безответственно, то можно получить большие проблемы, но при правильном использовании это полезный финансовый продукт.</a:t>
            </a:r>
          </a:p>
        </p:txBody>
      </p:sp>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r>
              <a:rPr lang="ru-RU" sz="1200" b="0" i="0" u="none" strike="noStrike" kern="1200" cap="none" dirty="0" smtClean="0">
                <a:solidFill>
                  <a:schemeClr val="tx1"/>
                </a:solidFill>
                <a:effectLst/>
                <a:latin typeface="Calibri"/>
                <a:ea typeface="Calibri"/>
                <a:cs typeface="Calibri"/>
                <a:sym typeface="Calibri"/>
              </a:rPr>
              <a:t>Страхование – это защита от рисков, которую осуществляет компания-страховщик за вознаграждение. При наступлении страхового случая  страховая компания компенсирует ваши потери в пределах страховой суммы.</a:t>
            </a:r>
          </a:p>
          <a:p>
            <a:r>
              <a:rPr lang="ru-RU" sz="1200" b="0" i="0" u="none" strike="noStrike" kern="1200" cap="none" dirty="0" smtClean="0">
                <a:solidFill>
                  <a:schemeClr val="tx1"/>
                </a:solidFill>
                <a:effectLst/>
                <a:latin typeface="Calibri"/>
                <a:ea typeface="Calibri"/>
                <a:cs typeface="Calibri"/>
                <a:sym typeface="Calibri"/>
              </a:rPr>
              <a:t>Страхование бывает обязательным и добровольным. Например, когда вы будете покупать автомобиль вы обязательно должны будете оформить ОСАГО (обязательное страхование автогражданской ответственности –позволяет компенсировать потери третьих лиц, возникшие вследствие действия или бездействия страхователя). Также у всех вас есть полис обязательного медицинского страхования, благодаря которому вам оказывают бесплатную медицинскую помощь. Это примеры обязательного страхования. </a:t>
            </a:r>
          </a:p>
          <a:p>
            <a:r>
              <a:rPr lang="ru-RU" sz="1200" b="0" i="0" u="none" strike="noStrike" kern="1200" cap="none" dirty="0" smtClean="0">
                <a:solidFill>
                  <a:schemeClr val="tx1"/>
                </a:solidFill>
                <a:effectLst/>
                <a:latin typeface="Calibri"/>
                <a:ea typeface="Calibri"/>
                <a:cs typeface="Calibri"/>
                <a:sym typeface="Calibri"/>
              </a:rPr>
              <a:t> </a:t>
            </a:r>
          </a:p>
          <a:p>
            <a:r>
              <a:rPr lang="ru-RU" sz="1200" b="0" i="0" u="none" strike="noStrike" kern="1200" cap="none" dirty="0" smtClean="0">
                <a:solidFill>
                  <a:schemeClr val="tx1"/>
                </a:solidFill>
                <a:effectLst/>
                <a:latin typeface="Calibri"/>
                <a:ea typeface="Calibri"/>
                <a:cs typeface="Calibri"/>
                <a:sym typeface="Calibri"/>
              </a:rPr>
              <a:t>В случае с добровольным страхованием вы сами решаете, что страховать. Примеров добровольного страхования очень много. Вы можете застраховать любое имущество: квартиру от пожара, телефон от кражи или утери, компьютер от несчастных случаев (пожар, потоп и т.д.). Страховка избавляет нас от рисков остаться ни с чем. Вы также можете застраховать себя от затопления соседей. Если в вашей квартире прорвет трубу, и вы затопите соседей снизу, страховая компания вместо вас возместит ущерб пострадавшим.</a:t>
            </a:r>
          </a:p>
          <a:p>
            <a:r>
              <a:rPr lang="ru-RU" sz="1200" b="0" i="0" u="none" strike="noStrike" kern="1200" cap="none" dirty="0" smtClean="0">
                <a:solidFill>
                  <a:schemeClr val="tx1"/>
                </a:solidFill>
                <a:effectLst/>
                <a:latin typeface="Calibri"/>
                <a:ea typeface="Calibri"/>
                <a:cs typeface="Calibri"/>
                <a:sym typeface="Calibri"/>
              </a:rPr>
              <a:t> </a:t>
            </a:r>
          </a:p>
          <a:p>
            <a:r>
              <a:rPr lang="ru-RU" sz="1200" b="0" i="0" u="none" strike="noStrike" kern="1200" cap="none" dirty="0" smtClean="0">
                <a:solidFill>
                  <a:schemeClr val="tx1"/>
                </a:solidFill>
                <a:effectLst/>
                <a:latin typeface="Calibri"/>
                <a:ea typeface="Calibri"/>
                <a:cs typeface="Calibri"/>
                <a:sym typeface="Calibri"/>
              </a:rPr>
              <a:t>Интерактивный вопрос: Назовите один из самых известных страховых случаев в истории?</a:t>
            </a:r>
          </a:p>
          <a:p>
            <a:r>
              <a:rPr lang="ru-RU" sz="1200" b="0" i="0" u="none" strike="noStrike" kern="1200" cap="none" dirty="0" smtClean="0">
                <a:solidFill>
                  <a:schemeClr val="tx1"/>
                </a:solidFill>
                <a:effectLst/>
                <a:latin typeface="Calibri"/>
                <a:ea typeface="Calibri"/>
                <a:cs typeface="Calibri"/>
                <a:sym typeface="Calibri"/>
              </a:rPr>
              <a:t>После крушения «Титаника» компании британской страховой корпорации Ллойд (</a:t>
            </a:r>
            <a:r>
              <a:rPr lang="ru-RU" sz="1200" b="0" i="0" u="none" strike="noStrike" kern="1200" cap="none" dirty="0" err="1" smtClean="0">
                <a:solidFill>
                  <a:schemeClr val="tx1"/>
                </a:solidFill>
                <a:effectLst/>
                <a:latin typeface="Calibri"/>
                <a:ea typeface="Calibri"/>
                <a:cs typeface="Calibri"/>
                <a:sym typeface="Calibri"/>
              </a:rPr>
              <a:t>Lloyd’s</a:t>
            </a:r>
            <a:r>
              <a:rPr lang="ru-RU" sz="1200" b="0" i="0" u="none" strike="noStrike" kern="1200" cap="none" dirty="0" smtClean="0">
                <a:solidFill>
                  <a:schemeClr val="tx1"/>
                </a:solidFill>
                <a:effectLst/>
                <a:latin typeface="Calibri"/>
                <a:ea typeface="Calibri"/>
                <a:cs typeface="Calibri"/>
                <a:sym typeface="Calibri"/>
              </a:rPr>
              <a:t> </a:t>
            </a:r>
            <a:r>
              <a:rPr lang="ru-RU" sz="1200" b="0" i="0" u="none" strike="noStrike" kern="1200" cap="none" dirty="0" err="1" smtClean="0">
                <a:solidFill>
                  <a:schemeClr val="tx1"/>
                </a:solidFill>
                <a:effectLst/>
                <a:latin typeface="Calibri"/>
                <a:ea typeface="Calibri"/>
                <a:cs typeface="Calibri"/>
                <a:sym typeface="Calibri"/>
              </a:rPr>
              <a:t>of</a:t>
            </a:r>
            <a:r>
              <a:rPr lang="ru-RU" sz="1200" b="0" i="0" u="none" strike="noStrike" kern="1200" cap="none" dirty="0" smtClean="0">
                <a:solidFill>
                  <a:schemeClr val="tx1"/>
                </a:solidFill>
                <a:effectLst/>
                <a:latin typeface="Calibri"/>
                <a:ea typeface="Calibri"/>
                <a:cs typeface="Calibri"/>
                <a:sym typeface="Calibri"/>
              </a:rPr>
              <a:t> </a:t>
            </a:r>
            <a:r>
              <a:rPr lang="ru-RU" sz="1200" b="0" i="0" u="none" strike="noStrike" kern="1200" cap="none" dirty="0" err="1" smtClean="0">
                <a:solidFill>
                  <a:schemeClr val="tx1"/>
                </a:solidFill>
                <a:effectLst/>
                <a:latin typeface="Calibri"/>
                <a:ea typeface="Calibri"/>
                <a:cs typeface="Calibri"/>
                <a:sym typeface="Calibri"/>
              </a:rPr>
              <a:t>London</a:t>
            </a:r>
            <a:r>
              <a:rPr lang="ru-RU" sz="1200" b="0" i="0" u="none" strike="noStrike" kern="1200" cap="none" dirty="0" smtClean="0">
                <a:solidFill>
                  <a:schemeClr val="tx1"/>
                </a:solidFill>
                <a:effectLst/>
                <a:latin typeface="Calibri"/>
                <a:ea typeface="Calibri"/>
                <a:cs typeface="Calibri"/>
                <a:sym typeface="Calibri"/>
              </a:rPr>
              <a:t>) и немецкая страховая компания </a:t>
            </a:r>
            <a:r>
              <a:rPr lang="ru-RU" sz="1200" b="0" i="0" u="none" strike="noStrike" kern="1200" cap="none" dirty="0" err="1" smtClean="0">
                <a:solidFill>
                  <a:schemeClr val="tx1"/>
                </a:solidFill>
                <a:effectLst/>
                <a:latin typeface="Calibri"/>
                <a:ea typeface="Calibri"/>
                <a:cs typeface="Calibri"/>
                <a:sym typeface="Calibri"/>
              </a:rPr>
              <a:t>Алльянц</a:t>
            </a:r>
            <a:r>
              <a:rPr lang="ru-RU" sz="1200" b="0" i="0" u="none" strike="noStrike" kern="1200" cap="none" dirty="0" smtClean="0">
                <a:solidFill>
                  <a:schemeClr val="tx1"/>
                </a:solidFill>
                <a:effectLst/>
                <a:latin typeface="Calibri"/>
                <a:ea typeface="Calibri"/>
                <a:cs typeface="Calibri"/>
                <a:sym typeface="Calibri"/>
              </a:rPr>
              <a:t> (</a:t>
            </a:r>
            <a:r>
              <a:rPr lang="ru-RU" sz="1200" b="0" i="0" u="none" strike="noStrike" kern="1200" cap="none" dirty="0" err="1" smtClean="0">
                <a:solidFill>
                  <a:schemeClr val="tx1"/>
                </a:solidFill>
                <a:effectLst/>
                <a:latin typeface="Calibri"/>
                <a:ea typeface="Calibri"/>
                <a:cs typeface="Calibri"/>
                <a:sym typeface="Calibri"/>
              </a:rPr>
              <a:t>Allianz</a:t>
            </a:r>
            <a:r>
              <a:rPr lang="ru-RU" sz="1200" b="0" i="0" u="none" strike="noStrike" kern="1200" cap="none" dirty="0" smtClean="0">
                <a:solidFill>
                  <a:schemeClr val="tx1"/>
                </a:solidFill>
                <a:effectLst/>
                <a:latin typeface="Calibri"/>
                <a:ea typeface="Calibri"/>
                <a:cs typeface="Calibri"/>
                <a:sym typeface="Calibri"/>
              </a:rPr>
              <a:t>) выплачивали деньги родственникам погибших и пострадавших более 90 лет.</a:t>
            </a:r>
          </a:p>
          <a:p>
            <a:r>
              <a:rPr lang="ru-RU" sz="1200" b="0" i="0" u="none" strike="noStrike" kern="1200" cap="none" dirty="0" smtClean="0">
                <a:solidFill>
                  <a:schemeClr val="tx1"/>
                </a:solidFill>
                <a:effectLst/>
                <a:latin typeface="Calibri"/>
                <a:ea typeface="Calibri"/>
                <a:cs typeface="Calibri"/>
                <a:sym typeface="Calibri"/>
              </a:rPr>
              <a:t> </a:t>
            </a:r>
          </a:p>
          <a:p>
            <a:pPr lvl="0">
              <a:spcBef>
                <a:spcPts val="0"/>
              </a:spcBef>
              <a:buClr>
                <a:schemeClr val="dk1"/>
              </a:buClr>
              <a:buSzPct val="91666"/>
              <a:buFont typeface="Arial"/>
              <a:buNone/>
            </a:pPr>
            <a:endParaRPr dirty="0"/>
          </a:p>
          <a:p>
            <a:pPr lvl="0">
              <a:spcBef>
                <a:spcPts val="0"/>
              </a:spcBef>
              <a:buClr>
                <a:schemeClr val="dk1"/>
              </a:buClr>
              <a:buSzPct val="91666"/>
              <a:buFont typeface="Arial"/>
              <a:buNone/>
            </a:pPr>
            <a:endParaRPr dirty="0"/>
          </a:p>
          <a:p>
            <a:pPr lvl="0">
              <a:spcBef>
                <a:spcPts val="0"/>
              </a:spcBef>
              <a:buClr>
                <a:schemeClr val="dk1"/>
              </a:buClr>
              <a:buSzPct val="91666"/>
              <a:buFont typeface="Arial"/>
              <a:buNone/>
            </a:pPr>
            <a:endParaRPr dirty="0"/>
          </a:p>
          <a:p>
            <a:pPr lvl="0">
              <a:spcBef>
                <a:spcPts val="0"/>
              </a:spcBef>
              <a:buNone/>
            </a:pPr>
            <a:endParaRPr dirty="0"/>
          </a:p>
        </p:txBody>
      </p:sp>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US"/>
              <a:t>Хотя пенсионный возраст для вас дело совсем далёкое и он наступит ещё не скоро, важно разбираться в этом вопросе уже сейчас. Женщины выходят на пенсию в 55 лет, а мужчины – в 60. В этом возрасте вы получаете право на государственную пенсию и можете больше не работать. Государственные выплаты достаточно скромные, так как население Земли постоянно стареет и пенсионеров становится всё больше и больше, а работающих людей, часть зарплаты которых уходит в Пенсионный фонд, меньше. Поэтому сейчас во всём мире пенсионные системы уходят к накопительному принципу работы, когда работающий человек сам откладывает себе деньги на будущее. Для этого и существуют программы накопительного страхования и негосударственные фонды, где вы можете накапливать деньги на старость. </a:t>
            </a:r>
          </a:p>
          <a:p>
            <a:pPr lvl="0">
              <a:spcBef>
                <a:spcPts val="0"/>
              </a:spcBef>
              <a:buClr>
                <a:schemeClr val="dk1"/>
              </a:buClr>
              <a:buSzPct val="91666"/>
              <a:buFont typeface="Arial"/>
              <a:buNone/>
            </a:pPr>
            <a:endParaRPr/>
          </a:p>
          <a:p>
            <a:pPr lvl="0">
              <a:spcBef>
                <a:spcPts val="0"/>
              </a:spcBef>
              <a:buClr>
                <a:schemeClr val="dk1"/>
              </a:buClr>
              <a:buSzPct val="91666"/>
              <a:buFont typeface="Arial"/>
              <a:buNone/>
            </a:pPr>
            <a:r>
              <a:rPr lang="en-US" u="sng"/>
              <a:t>Интерактивный вопрос:</a:t>
            </a:r>
            <a:r>
              <a:rPr lang="en-US"/>
              <a:t> Когда в России впервые были введены пенсии?</a:t>
            </a:r>
          </a:p>
          <a:p>
            <a:pPr lvl="0">
              <a:spcBef>
                <a:spcPts val="0"/>
              </a:spcBef>
              <a:buClr>
                <a:schemeClr val="dk1"/>
              </a:buClr>
              <a:buSzPct val="91666"/>
              <a:buFont typeface="Arial"/>
              <a:buNone/>
            </a:pPr>
            <a:endParaRPr/>
          </a:p>
          <a:p>
            <a:pPr lvl="0">
              <a:spcBef>
                <a:spcPts val="0"/>
              </a:spcBef>
              <a:buClr>
                <a:schemeClr val="dk1"/>
              </a:buClr>
              <a:buSzPct val="91666"/>
              <a:buFont typeface="Arial"/>
              <a:buNone/>
            </a:pPr>
            <a:r>
              <a:rPr lang="en-US"/>
              <a:t>Первые пенсии были введены Петром I. В то время была принято «благодарить» за заслуги шубами, поместьями, но не деньгами. А в указе Петра I «О пенсионе бывшим военным» было отмечено: «Установить пожизненное содержание, чтобы не очернили честь мундира». Пенсию могли получать только офицеры. А крепостные рекруты, которые служили в то время по 25 лет, просто отправлялись в родные деревни.</a:t>
            </a:r>
          </a:p>
          <a:p>
            <a:pPr lvl="0">
              <a:spcBef>
                <a:spcPts val="0"/>
              </a:spcBef>
              <a:buClr>
                <a:schemeClr val="dk1"/>
              </a:buClr>
              <a:buSzPct val="91666"/>
              <a:buFont typeface="Arial"/>
              <a:buNone/>
            </a:pPr>
            <a:endParaRPr/>
          </a:p>
          <a:p>
            <a:pPr lvl="0">
              <a:spcBef>
                <a:spcPts val="0"/>
              </a:spcBef>
              <a:buNone/>
            </a:pPr>
            <a:endParaRPr/>
          </a:p>
        </p:txBody>
      </p:sp>
      <p:sp>
        <p:nvSpPr>
          <p:cNvPr id="243" name="Shape 2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spcBef>
                <a:spcPts val="0"/>
              </a:spcBef>
              <a:buClr>
                <a:schemeClr val="dk1"/>
              </a:buClr>
              <a:buSzPct val="91666"/>
              <a:buFont typeface="Arial"/>
              <a:buNone/>
            </a:pPr>
            <a:r>
              <a:rPr lang="en-US"/>
              <a:t>Как вы уже поняли, вы сами можете повлиять на свою пенсию. Давайте посмотрим, как вы можете повлиять на ваш уровень жизни на пенсии на примере известной басни Крылова про стрекозу и муравья. Мы видим, что при одинаковых доходах расходы муравья составляют около 50% от общего заработка, а у стрекозы – 100% (сколько получила – столько и потратила). На пенсии расходы муравья и стрекозы сократились. Но муравей копил, поэтому к государственной пенсии он получает ещё и накопленную им самостоятельно, а стрекоза вынуждена обходиться тем, что есть. </a:t>
            </a:r>
          </a:p>
          <a:p>
            <a:pPr lvl="0" rtl="0">
              <a:spcBef>
                <a:spcPts val="0"/>
              </a:spcBef>
              <a:buClr>
                <a:schemeClr val="dk1"/>
              </a:buClr>
              <a:buSzPct val="91666"/>
              <a:buFont typeface="Arial"/>
              <a:buNone/>
            </a:pPr>
            <a:r>
              <a:rPr lang="en-US"/>
              <a:t>Вы сами решаете, как вы будете копить на пенсию, и каждый по-своему прав. Но вы должны быть готовы к последствиям своего решения. Это ваша ответственность.</a:t>
            </a:r>
          </a:p>
          <a:p>
            <a:pPr lvl="0" rtl="0">
              <a:spcBef>
                <a:spcPts val="0"/>
              </a:spcBef>
              <a:buClr>
                <a:schemeClr val="dk1"/>
              </a:buClr>
              <a:buSzPct val="91666"/>
              <a:buFont typeface="Arial"/>
              <a:buNone/>
            </a:pPr>
            <a:endParaRPr/>
          </a:p>
          <a:p>
            <a:pPr lvl="0" rtl="0">
              <a:spcBef>
                <a:spcPts val="0"/>
              </a:spcBef>
              <a:buNone/>
            </a:pPr>
            <a:endParaRPr/>
          </a:p>
        </p:txBody>
      </p:sp>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US"/>
              <a:t>Покупая акции компании, вы можете получить доход в случае, если компания выплачивает  дивиденды (дать детям определение, указанное на слайде), а также от продажи акций, если они вырастут в цене. При покупке облигаций вы, по сути, даёте компании свои деньги в долг под процент,  который она вам будет регулярно выплачивать. Но не забывайте про главный риск. Например, ценные бумаги могут упасть в цене, и вы рискуете потерять ваши деньги. Поэтому, приняв решение инвестировать на рынке ценных бумаг, вы должны быстро реагировать на финансовые новости, и постоянно анализировать экономическую ситуацию. Если у вас недостаточно знаний и умений, но есть деньги, которые вы хотите инвестировать –  лучше довериться профессионалам (управляющим компаниям). Но выбирать нужно тщательно, чтобы не попасться на удочку мошенникам, а такие, к сожалению, встречаются. Обязательно нужно проверять наличие у компании лицензии Банка России.</a:t>
            </a:r>
          </a:p>
        </p:txBody>
      </p:sp>
      <p:sp>
        <p:nvSpPr>
          <p:cNvPr id="283" name="Shape 2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US"/>
              <a:t>Инвестиции – это большая ответственность. Вы всё время должны следить за вашими вложениями и принимать решения обдуманно. Давайте рассмотрим два примера, которые показывают как может меняться ситуация на рынке ценных бумаг. </a:t>
            </a:r>
          </a:p>
          <a:p>
            <a:pPr lvl="0">
              <a:spcBef>
                <a:spcPts val="0"/>
              </a:spcBef>
              <a:buClr>
                <a:schemeClr val="dk1"/>
              </a:buClr>
              <a:buSzPct val="91666"/>
              <a:buFont typeface="Arial"/>
              <a:buNone/>
            </a:pPr>
            <a:endParaRPr/>
          </a:p>
          <a:p>
            <a:pPr lvl="0">
              <a:spcBef>
                <a:spcPts val="0"/>
              </a:spcBef>
              <a:buClr>
                <a:schemeClr val="dk1"/>
              </a:buClr>
              <a:buSzPct val="91666"/>
              <a:buFont typeface="Arial"/>
              <a:buNone/>
            </a:pPr>
            <a:r>
              <a:rPr lang="en-US"/>
              <a:t>Компания THQ, издающая компьютерные игры с 1989 года, за пять лет превратилась в полного банкрота, несмотря на то, что компания выпускала известнейшие во всем мире игры, такие как: Supreme Commander, Metro 2033, S.T.A.L.K.E.R., Company of Heroes и другие. </a:t>
            </a:r>
          </a:p>
          <a:p>
            <a:pPr lvl="0">
              <a:spcBef>
                <a:spcPts val="0"/>
              </a:spcBef>
              <a:buClr>
                <a:schemeClr val="dk1"/>
              </a:buClr>
              <a:buSzPct val="91666"/>
              <a:buFont typeface="Arial"/>
              <a:buNone/>
            </a:pPr>
            <a:r>
              <a:rPr lang="en-US"/>
              <a:t>В 2007 стоимость одной акции компании была 30$, а уже в 2012 – всего 0,7$.  В декабре 2012 года THQ объявила себя  банкротом. </a:t>
            </a:r>
          </a:p>
          <a:p>
            <a:pPr lvl="0">
              <a:spcBef>
                <a:spcPts val="0"/>
              </a:spcBef>
              <a:buClr>
                <a:schemeClr val="dk1"/>
              </a:buClr>
              <a:buSzPct val="91666"/>
              <a:buFont typeface="Arial"/>
              <a:buNone/>
            </a:pPr>
            <a:endParaRPr/>
          </a:p>
          <a:p>
            <a:pPr lvl="0">
              <a:spcBef>
                <a:spcPts val="0"/>
              </a:spcBef>
              <a:buClr>
                <a:schemeClr val="dk1"/>
              </a:buClr>
              <a:buSzPct val="91666"/>
              <a:buFont typeface="Arial"/>
              <a:buNone/>
            </a:pPr>
            <a:r>
              <a:rPr lang="en-US"/>
              <a:t>А теперь давайте рассмотрим пример, когда акции могут неожиданно вырасти. Некоторые из вас, возможно, уже ловили покемонов с помощью смартфона. Так вот, cтоимость акций компании Nintendo спустя 5 дней после выпуска PokemonGo выросла на 64%, а уже через пару дней акции японской компании упали на 17%, что уменьшило оценку компании на $6,4 млрд. Это произошло после заявления компании о том, что успех игры PokemonGo окажет только небольшое влияние на её доходы. </a:t>
            </a:r>
          </a:p>
          <a:p>
            <a:pPr lvl="0">
              <a:spcBef>
                <a:spcPts val="0"/>
              </a:spcBef>
              <a:buClr>
                <a:schemeClr val="dk1"/>
              </a:buClr>
              <a:buSzPct val="91666"/>
              <a:buFont typeface="Arial"/>
              <a:buNone/>
            </a:pPr>
            <a:endParaRPr/>
          </a:p>
          <a:p>
            <a:pPr lvl="0">
              <a:spcBef>
                <a:spcPts val="0"/>
              </a:spcBef>
              <a:buClr>
                <a:schemeClr val="dk1"/>
              </a:buClr>
              <a:buSzPct val="91666"/>
              <a:buFont typeface="Arial"/>
              <a:buNone/>
            </a:pPr>
            <a:r>
              <a:rPr lang="en-US"/>
              <a:t>Рынок ценных может приносить хороший дополнительный доход, но нужно помнить про риски и про свою ответственность как инвестора. Вкладывая деньги в рынок ценных бумаг, вы должны быть в курсе новостей компании, в которую вы вложили деньги, следить за экономической ситуацией и уметь прогнозировать финансовые события. </a:t>
            </a:r>
          </a:p>
          <a:p>
            <a:pPr lvl="0">
              <a:spcBef>
                <a:spcPts val="0"/>
              </a:spcBef>
              <a:buClr>
                <a:schemeClr val="dk1"/>
              </a:buClr>
              <a:buSzPct val="91666"/>
              <a:buFont typeface="Arial"/>
              <a:buNone/>
            </a:pPr>
            <a:endParaRPr/>
          </a:p>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US"/>
              <a:t>Чтобы не потерять деньги, вам необходимо запомнить несколько обязательных правил. (Перечисляем основные правила.)</a:t>
            </a:r>
          </a:p>
        </p:txBody>
      </p:sp>
      <p:sp>
        <p:nvSpPr>
          <p:cNvPr id="306" name="Shape 3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US"/>
              <a:t>Итак, для того чтобы добиться поставленных финансовых целей, мы не должны совершать финансовые ошибки. Для этого постоянно работайте над собой. (Перечисляем советы на слайде.)</a:t>
            </a:r>
          </a:p>
        </p:txBody>
      </p:sp>
      <p:sp>
        <p:nvSpPr>
          <p:cNvPr id="321" name="Shape 3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US"/>
              <a:t>Помимо полезных финансовых инструментов существуют услуги, которые стоит обходить стороной. </a:t>
            </a:r>
          </a:p>
          <a:p>
            <a:pPr lvl="0">
              <a:spcBef>
                <a:spcPts val="0"/>
              </a:spcBef>
              <a:buClr>
                <a:schemeClr val="dk1"/>
              </a:buClr>
              <a:buSzPct val="91666"/>
              <a:buFont typeface="Arial"/>
              <a:buNone/>
            </a:pPr>
            <a:r>
              <a:rPr lang="en-US"/>
              <a:t>1.	</a:t>
            </a:r>
            <a:r>
              <a:rPr lang="en-US" b="1"/>
              <a:t>Классическая финансовая пирамида</a:t>
            </a:r>
            <a:r>
              <a:rPr lang="en-US"/>
              <a:t> – это схема мошенничества, в которой прибыль первым участникам первое время выплачивается за счёт новых участников. Однако сейчас пирамиды изменились – они маленькие, работают очень быстро и не платят вообще никому, даже самым первым клиентам. Новые разновидности и схемы обмана появляются практически каждый день, и распознать их не всегда легко. Те, кто принимает участие в подобных схемах, надеясь на лёгкие деньги, всегда остаются в проигрыше. Кстати, за организацию финансовых пирамид с 2016 года установлена уголовная ответственность. </a:t>
            </a:r>
          </a:p>
          <a:p>
            <a:pPr lvl="0">
              <a:spcBef>
                <a:spcPts val="0"/>
              </a:spcBef>
              <a:buClr>
                <a:schemeClr val="dk1"/>
              </a:buClr>
              <a:buSzPct val="91666"/>
              <a:buFont typeface="Arial"/>
              <a:buNone/>
            </a:pPr>
            <a:r>
              <a:rPr lang="en-US"/>
              <a:t>2.	</a:t>
            </a:r>
            <a:r>
              <a:rPr lang="en-US" b="1"/>
              <a:t>Игровые автоматы, азартные игры, казино, букмекерские конторы.</a:t>
            </a:r>
            <a:r>
              <a:rPr lang="en-US"/>
              <a:t> В нашей стране азартные игры на деньги запрещены, кроме нескольких специальных игорных зон. Если будете за границей и захотите испытать удачу в казино, то отнеситесь к этому как к походу в развлекательный центр: возьмите с собой сумму денег, которую вы заранее готовы потратить и просто получите удовольствие от красивой атмосферы. Не относитесь к этому как к способу заработать деньги. Помните о том, что процент выигрыша в азартных играх ничтожен по сравнению с проигрышами. Всё рассчитано так, чтобы вы рано или поздно проиграли все ваши деньги до копейки. Что касается букмекерских контор, которые сейчас широко рекламируются, вы должны помнить, что, хотя они и разрешены, риски проигрыша очень высоки.</a:t>
            </a:r>
          </a:p>
          <a:p>
            <a:pPr lvl="0">
              <a:spcBef>
                <a:spcPts val="0"/>
              </a:spcBef>
              <a:buClr>
                <a:schemeClr val="dk1"/>
              </a:buClr>
              <a:buSzPct val="91666"/>
              <a:buFont typeface="Arial"/>
              <a:buNone/>
            </a:pPr>
            <a:r>
              <a:rPr lang="en-US"/>
              <a:t>3.	</a:t>
            </a:r>
            <a:r>
              <a:rPr lang="en-US" b="1"/>
              <a:t>Форекс</a:t>
            </a:r>
            <a:r>
              <a:rPr lang="en-US"/>
              <a:t>. Рынок торговли валютой по свободным ценам через коммерческие банки или специализированные центры торговли. Помните – это очень сложный инструмент, и в этом кроется его опасность. Велик шанс столкнуться с недобросовестным брокером или спекулянтом, который, воспользовавшись вашим незнанием, обманет вас.</a:t>
            </a:r>
          </a:p>
          <a:p>
            <a:pPr lvl="0">
              <a:spcBef>
                <a:spcPts val="0"/>
              </a:spcBef>
              <a:buClr>
                <a:schemeClr val="dk1"/>
              </a:buClr>
              <a:buSzPct val="91666"/>
              <a:buFont typeface="Arial"/>
              <a:buNone/>
            </a:pPr>
            <a:endParaRPr/>
          </a:p>
          <a:p>
            <a:pPr lvl="0">
              <a:spcBef>
                <a:spcPts val="0"/>
              </a:spcBef>
              <a:buNone/>
            </a:pPr>
            <a:endParaRPr/>
          </a:p>
        </p:txBody>
      </p:sp>
      <p:sp>
        <p:nvSpPr>
          <p:cNvPr id="344" name="Shape 3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US"/>
              <a:t>Некоторые люди не любят работать и предпочитают зарабатывать путём обмана. Чтобы не оказаться в неприятной ситуации, вы всегда должны быть начеку и не доверять ваши деньги кому попало. Давайте разберём несколько ситуаций, в которых злоумышленники нарушают ваши права или пытаются обмануть вас. (Далее примеры со слайда.) Когда нарушают ваши права, вы можете обратиться за помощью.</a:t>
            </a:r>
          </a:p>
        </p:txBody>
      </p:sp>
      <p:sp>
        <p:nvSpPr>
          <p:cNvPr id="355" name="Shape 3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7" name="Shape 67"/>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69850" algn="l" rtl="0">
              <a:spcBef>
                <a:spcPts val="0"/>
              </a:spcBef>
              <a:buClr>
                <a:schemeClr val="dk1"/>
              </a:buClr>
              <a:buSzPct val="91666"/>
              <a:buFont typeface="Arial"/>
              <a:buNone/>
            </a:pPr>
            <a:r>
              <a:rPr lang="en-US" u="sng"/>
              <a:t>Интерактивный вопрос</a:t>
            </a:r>
            <a:r>
              <a:rPr lang="en-US" i="1"/>
              <a:t>: </a:t>
            </a:r>
            <a:r>
              <a:rPr lang="en-US"/>
              <a:t>Итак, чему вы сегодня научитесь?  </a:t>
            </a:r>
          </a:p>
          <a:p>
            <a:pPr marL="0" marR="0" lvl="0" indent="-69850" algn="l" rtl="0">
              <a:spcBef>
                <a:spcPts val="0"/>
              </a:spcBef>
              <a:buClr>
                <a:schemeClr val="dk1"/>
              </a:buClr>
              <a:buSzPct val="91666"/>
              <a:buFont typeface="Arial"/>
              <a:buNone/>
            </a:pPr>
            <a:r>
              <a:rPr lang="en-US"/>
              <a:t>Далее перечисляем основные пункты слайда. </a:t>
            </a:r>
          </a:p>
          <a:p>
            <a:pPr marL="0" marR="0" lvl="0" indent="-69850" algn="l" rtl="0">
              <a:spcBef>
                <a:spcPts val="0"/>
              </a:spcBef>
              <a:buClr>
                <a:schemeClr val="dk1"/>
              </a:buClr>
              <a:buSzPct val="91666"/>
              <a:buFont typeface="Arial"/>
              <a:buNone/>
            </a:pPr>
            <a:endParaRPr/>
          </a:p>
          <a:p>
            <a:pPr marL="0" marR="0" lvl="0" indent="-69850" algn="l" rtl="0">
              <a:spcBef>
                <a:spcPts val="0"/>
              </a:spcBef>
              <a:buClr>
                <a:schemeClr val="dk1"/>
              </a:buClr>
              <a:buSzPct val="91666"/>
              <a:buFont typeface="Arial"/>
              <a:buNone/>
            </a:pPr>
            <a:r>
              <a:rPr lang="en-US" u="sng"/>
              <a:t>Переходный интерактивный вопрос:</a:t>
            </a:r>
            <a:r>
              <a:rPr lang="en-US"/>
              <a:t> Как вы думаете, какие качества свойственны финансово грамотному человеку?</a:t>
            </a:r>
          </a:p>
          <a:p>
            <a:pPr marL="0" marR="0" lvl="0" indent="-69850" algn="l" rtl="0">
              <a:spcBef>
                <a:spcPts val="0"/>
              </a:spcBef>
              <a:buClr>
                <a:schemeClr val="dk1"/>
              </a:buClr>
              <a:buSzPct val="91666"/>
              <a:buFont typeface="Arial"/>
              <a:buNone/>
            </a:pPr>
            <a:endParaRPr/>
          </a:p>
          <a:p>
            <a:pPr marL="0" marR="0" lvl="0" indent="0" algn="l" rtl="0">
              <a:spcBef>
                <a:spcPts val="0"/>
              </a:spcBef>
              <a:buSzPct val="250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US"/>
              <a:t>На слайде указаны все контакты. Вы можете сфотографировать слайд на телефон или записать контакты в ваши блокноты или тетради. Не стесняйтесь защищать свои права!</a:t>
            </a:r>
          </a:p>
        </p:txBody>
      </p:sp>
      <p:sp>
        <p:nvSpPr>
          <p:cNvPr id="369" name="Shape 3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80" name="Shape 3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US"/>
              <a:t>Давайте подведём итог нашего занятия. Чтобы реализовать свои финансовые цели, необходимо хорошо разбираться в теме финансов. Если вы начнёте интересоваться финансовым миром уже сейчас, то вы скорее научитесь управлять своими финансами. </a:t>
            </a:r>
          </a:p>
          <a:p>
            <a:pPr lvl="0">
              <a:spcBef>
                <a:spcPts val="0"/>
              </a:spcBef>
              <a:buClr>
                <a:schemeClr val="dk1"/>
              </a:buClr>
              <a:buSzPct val="91666"/>
              <a:buFont typeface="Arial"/>
              <a:buNone/>
            </a:pPr>
            <a:endParaRPr/>
          </a:p>
          <a:p>
            <a:pPr lvl="0">
              <a:spcBef>
                <a:spcPts val="0"/>
              </a:spcBef>
              <a:buClr>
                <a:schemeClr val="dk1"/>
              </a:buClr>
              <a:buSzPct val="91666"/>
              <a:buFont typeface="Arial"/>
              <a:buNone/>
            </a:pPr>
            <a:r>
              <a:rPr lang="en-US" u="sng"/>
              <a:t>Интерактивный вопрос:</a:t>
            </a:r>
            <a:r>
              <a:rPr lang="en-US"/>
              <a:t> Что именно нам необходимо делать, чтобы стать финансово грамотным человеком? </a:t>
            </a:r>
          </a:p>
          <a:p>
            <a:pPr lvl="0">
              <a:spcBef>
                <a:spcPts val="0"/>
              </a:spcBef>
              <a:buClr>
                <a:schemeClr val="dk1"/>
              </a:buClr>
              <a:buSzPct val="91666"/>
              <a:buFont typeface="Arial"/>
              <a:buNone/>
            </a:pPr>
            <a:endParaRPr/>
          </a:p>
          <a:p>
            <a:pPr lvl="0">
              <a:spcBef>
                <a:spcPts val="0"/>
              </a:spcBef>
              <a:buClr>
                <a:schemeClr val="dk1"/>
              </a:buClr>
              <a:buSzPct val="91666"/>
              <a:buFont typeface="Arial"/>
              <a:buNone/>
            </a:pPr>
            <a:r>
              <a:rPr lang="en-US"/>
              <a:t>Сегодня мы поговорили о базовых вещах, которые должен знать каждый финансово грамотный человек. Пусть у вас всё получится. Спасибо за ваше внимание! </a:t>
            </a:r>
          </a:p>
          <a:p>
            <a:pPr lvl="0">
              <a:spcBef>
                <a:spcPts val="0"/>
              </a:spcBef>
              <a:buClr>
                <a:schemeClr val="dk1"/>
              </a:buClr>
              <a:buSzPct val="91666"/>
              <a:buFont typeface="Arial"/>
              <a:buNone/>
            </a:pPr>
            <a:endParaRPr/>
          </a:p>
          <a:p>
            <a:pPr lvl="0">
              <a:spcBef>
                <a:spcPts val="0"/>
              </a:spcBef>
              <a:buNone/>
            </a:pPr>
            <a:endParaRPr/>
          </a:p>
        </p:txBody>
      </p:sp>
      <p:sp>
        <p:nvSpPr>
          <p:cNvPr id="388" name="Shape 3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9" name="Shape 79"/>
          <p:cNvSpPr txBox="1">
            <a:spLocks noGrp="1"/>
          </p:cNvSpPr>
          <p:nvPr>
            <p:ph type="body" idx="1"/>
          </p:nvPr>
        </p:nvSpPr>
        <p:spPr>
          <a:xfrm>
            <a:off x="914400" y="4343400"/>
            <a:ext cx="5029200" cy="4114800"/>
          </a:xfrm>
          <a:prstGeom prst="rect">
            <a:avLst/>
          </a:prstGeom>
          <a:noFill/>
          <a:ln>
            <a:noFill/>
          </a:ln>
        </p:spPr>
        <p:txBody>
          <a:bodyPr lIns="91425" tIns="45700" rIns="91425" bIns="45700" anchor="t" anchorCtr="0">
            <a:noAutofit/>
          </a:bodyPr>
          <a:lstStyle/>
          <a:p>
            <a:pPr marL="0" marR="0" lvl="0" indent="-69850" algn="l" rtl="0">
              <a:spcBef>
                <a:spcPts val="0"/>
              </a:spcBef>
              <a:buClr>
                <a:schemeClr val="dk1"/>
              </a:buClr>
              <a:buSzPct val="91666"/>
              <a:buFont typeface="Arial"/>
              <a:buNone/>
            </a:pPr>
            <a:r>
              <a:rPr lang="en-US"/>
              <a:t>Финансовая грамотность – одно из условий, позволяющих добиваться успеха. Заработать деньги сложно, хотя в этом может и повезти, но сохранить их – тоже весьма непростая задача, универсального решения у которой нет. Для начала давайте разберемся, чем финансово грамотные люди отличаются от тех, которые ничего не знают о финансах. </a:t>
            </a:r>
          </a:p>
          <a:p>
            <a:pPr marL="0" marR="0" lvl="0" indent="-69850" algn="l" rtl="0">
              <a:spcBef>
                <a:spcPts val="0"/>
              </a:spcBef>
              <a:buClr>
                <a:schemeClr val="dk1"/>
              </a:buClr>
              <a:buSzPct val="91666"/>
              <a:buFont typeface="Arial"/>
              <a:buNone/>
            </a:pPr>
            <a:endParaRPr/>
          </a:p>
          <a:p>
            <a:pPr marL="0" marR="0" lvl="0" indent="-69850" algn="l" rtl="0">
              <a:spcBef>
                <a:spcPts val="0"/>
              </a:spcBef>
              <a:buClr>
                <a:schemeClr val="dk1"/>
              </a:buClr>
              <a:buSzPct val="91666"/>
              <a:buFont typeface="Arial"/>
              <a:buNone/>
            </a:pPr>
            <a:r>
              <a:rPr lang="en-US"/>
              <a:t>Финансово грамотные люди: </a:t>
            </a:r>
          </a:p>
          <a:p>
            <a:pPr marL="0" marR="0" lvl="0" indent="-69850" algn="l" rtl="0">
              <a:spcBef>
                <a:spcPts val="0"/>
              </a:spcBef>
              <a:buClr>
                <a:schemeClr val="dk1"/>
              </a:buClr>
              <a:buSzPct val="91666"/>
              <a:buFont typeface="Arial"/>
              <a:buNone/>
            </a:pPr>
            <a:r>
              <a:rPr lang="en-US"/>
              <a:t>1.	</a:t>
            </a:r>
            <a:r>
              <a:rPr lang="en-US" b="1"/>
              <a:t>Ведут учёт доходов и расходов.</a:t>
            </a:r>
            <a:r>
              <a:rPr lang="en-US"/>
              <a:t> Чтобы оценить свои возможности и запланировать покупку, записывайте информацию обо всех ваших расходах. Подумайте о том, как сделать так, чтобы ваши доходы превышали расходы. </a:t>
            </a:r>
          </a:p>
          <a:p>
            <a:pPr marL="0" marR="0" lvl="0" indent="-69850" algn="l" rtl="0">
              <a:spcBef>
                <a:spcPts val="0"/>
              </a:spcBef>
              <a:buClr>
                <a:schemeClr val="dk1"/>
              </a:buClr>
              <a:buSzPct val="91666"/>
              <a:buFont typeface="Arial"/>
              <a:buNone/>
            </a:pPr>
            <a:r>
              <a:rPr lang="en-US"/>
              <a:t>2.	</a:t>
            </a:r>
            <a:r>
              <a:rPr lang="en-US" b="1"/>
              <a:t>Тратят меньше, чем зарабатывают.</a:t>
            </a:r>
            <a:r>
              <a:rPr lang="en-US"/>
              <a:t> Нужно стараться тратить меньше, чем зарабатываешь, а если уж пришлось взять в долг – точно просчитать, что сможешь вернуть его вовремя и в полном объёме. </a:t>
            </a:r>
          </a:p>
          <a:p>
            <a:pPr marL="0" marR="0" lvl="0" indent="-69850" algn="l" rtl="0">
              <a:spcBef>
                <a:spcPts val="0"/>
              </a:spcBef>
              <a:buClr>
                <a:schemeClr val="dk1"/>
              </a:buClr>
              <a:buSzPct val="91666"/>
              <a:buFont typeface="Arial"/>
              <a:buNone/>
            </a:pPr>
            <a:r>
              <a:rPr lang="en-US"/>
              <a:t>3.	</a:t>
            </a:r>
            <a:r>
              <a:rPr lang="en-US" b="1"/>
              <a:t>Знают свои права.</a:t>
            </a:r>
            <a:r>
              <a:rPr lang="en-US"/>
              <a:t> Вы всегда должны знать, куда обратиться за помощью, если ваши права были нарушены. Например, с вашими деньгами совершили незаконные действия или вам навязывают покупку финансовых услуг. Кроме того, если вы знаете свои права, то риск, что вас обманут, значительно снижается.</a:t>
            </a:r>
          </a:p>
          <a:p>
            <a:pPr marL="0" marR="0" lvl="0" indent="-69850" algn="l" rtl="0">
              <a:spcBef>
                <a:spcPts val="0"/>
              </a:spcBef>
              <a:buClr>
                <a:schemeClr val="dk1"/>
              </a:buClr>
              <a:buSzPct val="91666"/>
              <a:buFont typeface="Arial"/>
              <a:buNone/>
            </a:pPr>
            <a:r>
              <a:rPr lang="en-US"/>
              <a:t>4.	</a:t>
            </a:r>
            <a:r>
              <a:rPr lang="en-US" b="1"/>
              <a:t>Имеют сбережения.</a:t>
            </a:r>
            <a:r>
              <a:rPr lang="en-US"/>
              <a:t> В жизни случаются ситуации, когда вам могут понадобиться накопленные деньги (финансовая подушка безопасности): поступление в вуз, увольнение с работы, больничный и т.д. Это не всегда просто сделать, но вы должны стараться откладывать деньги уже сейчас – они могут вам пригодиться. </a:t>
            </a:r>
          </a:p>
          <a:p>
            <a:pPr marL="0" marR="0" lvl="0" indent="-69850" algn="l" rtl="0">
              <a:spcBef>
                <a:spcPts val="0"/>
              </a:spcBef>
              <a:buClr>
                <a:schemeClr val="dk1"/>
              </a:buClr>
              <a:buSzPct val="91666"/>
              <a:buFont typeface="Arial"/>
              <a:buNone/>
            </a:pPr>
            <a:r>
              <a:rPr lang="en-US"/>
              <a:t>5.	</a:t>
            </a:r>
            <a:r>
              <a:rPr lang="en-US" b="1"/>
              <a:t>Владеют информацией.</a:t>
            </a:r>
            <a:r>
              <a:rPr lang="en-US"/>
              <a:t> Вы должны знать о том, где можно получить полезную и достоверную информацию о финансовых услугах и инструментах, уметь анализировать её. </a:t>
            </a:r>
          </a:p>
          <a:p>
            <a:pPr marL="0" marR="0" lvl="0" indent="-69850" algn="l" rtl="0">
              <a:spcBef>
                <a:spcPts val="0"/>
              </a:spcBef>
              <a:buClr>
                <a:schemeClr val="dk1"/>
              </a:buClr>
              <a:buSzPct val="91666"/>
              <a:buFont typeface="Arial"/>
              <a:buNone/>
            </a:pPr>
            <a:r>
              <a:rPr lang="en-US"/>
              <a:t>6.	</a:t>
            </a:r>
            <a:r>
              <a:rPr lang="en-US" b="1"/>
              <a:t>Умеют выбирать финансовые услуги.</a:t>
            </a:r>
            <a:r>
              <a:rPr lang="en-US"/>
              <a:t> Прежде чем выбрать услугу, необходимо проверить надёжность компании, которая её предлагает. Работайте только с теми компаниями, которые имеют лицензию и внесены в государственный реестр. Сравнивайте условия, предлагаемые различными компаниями, выбирайте наиболее оптимальный вариант. </a:t>
            </a:r>
          </a:p>
          <a:p>
            <a:pPr marL="0" marR="0" lvl="0" indent="-69850" algn="l" rtl="0">
              <a:spcBef>
                <a:spcPts val="0"/>
              </a:spcBef>
              <a:buClr>
                <a:schemeClr val="dk1"/>
              </a:buClr>
              <a:buSzPct val="91666"/>
              <a:buFont typeface="Arial"/>
              <a:buNone/>
            </a:pPr>
            <a:endParaRPr/>
          </a:p>
          <a:p>
            <a:pPr marL="0" marR="0" lvl="0" indent="0" algn="l" rtl="0">
              <a:spcBef>
                <a:spcPts val="0"/>
              </a:spcBef>
              <a:buSzPct val="250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US" u="sng"/>
              <a:t>Интерактивный вопрос:</a:t>
            </a:r>
            <a:r>
              <a:rPr lang="en-US"/>
              <a:t> Как вы думаете, сколько процентов населения Земли имеют способности к ведению собственного бизнеса?</a:t>
            </a:r>
          </a:p>
          <a:p>
            <a:pPr lvl="0">
              <a:spcBef>
                <a:spcPts val="0"/>
              </a:spcBef>
              <a:buClr>
                <a:schemeClr val="dk1"/>
              </a:buClr>
              <a:buSzPct val="91666"/>
              <a:buFont typeface="Arial"/>
              <a:buNone/>
            </a:pPr>
            <a:endParaRPr/>
          </a:p>
          <a:p>
            <a:pPr lvl="0">
              <a:spcBef>
                <a:spcPts val="0"/>
              </a:spcBef>
              <a:buClr>
                <a:schemeClr val="dk1"/>
              </a:buClr>
              <a:buSzPct val="91666"/>
              <a:buFont typeface="Arial"/>
              <a:buNone/>
            </a:pPr>
            <a:r>
              <a:rPr lang="en-US"/>
              <a:t>Всего 2% людей склоны создавать собственный бизнес и вести предпринимательскую деятельность. Если вы уверены в своей бизнес-идее, то действуйте – создавайте своё дело. Это ваше решение. </a:t>
            </a:r>
          </a:p>
          <a:p>
            <a:pPr lvl="0">
              <a:spcBef>
                <a:spcPts val="0"/>
              </a:spcBef>
              <a:buClr>
                <a:schemeClr val="dk1"/>
              </a:buClr>
              <a:buSzPct val="91666"/>
              <a:buFont typeface="Arial"/>
              <a:buNone/>
            </a:pPr>
            <a:r>
              <a:rPr lang="en-US"/>
              <a:t>Но что делать, если у вас нет склонности к ведению самостоятельного бизнеса, и вы предпочитаете стать хорошим специалистом и работать в какой-нибудь компании? Как тогда достичь финансовой уверенности? Необходимо соблюдать три обязательных правила:</a:t>
            </a:r>
          </a:p>
          <a:p>
            <a:pPr lvl="0">
              <a:spcBef>
                <a:spcPts val="0"/>
              </a:spcBef>
              <a:buClr>
                <a:schemeClr val="dk1"/>
              </a:buClr>
              <a:buSzPct val="91666"/>
              <a:buFont typeface="Arial"/>
              <a:buNone/>
            </a:pPr>
            <a:r>
              <a:rPr lang="en-US"/>
              <a:t>1.	Дисциплина (удержаться от соблазна сразу потратить деньги)</a:t>
            </a:r>
          </a:p>
          <a:p>
            <a:pPr lvl="0">
              <a:spcBef>
                <a:spcPts val="0"/>
              </a:spcBef>
              <a:buClr>
                <a:schemeClr val="dk1"/>
              </a:buClr>
              <a:buSzPct val="91666"/>
              <a:buFont typeface="Arial"/>
              <a:buNone/>
            </a:pPr>
            <a:r>
              <a:rPr lang="en-US"/>
              <a:t>2.	Расстановка приоритетов (знать, что тебе действительно нужно)</a:t>
            </a:r>
          </a:p>
          <a:p>
            <a:pPr lvl="0">
              <a:spcBef>
                <a:spcPts val="0"/>
              </a:spcBef>
              <a:buClr>
                <a:schemeClr val="dk1"/>
              </a:buClr>
              <a:buSzPct val="91666"/>
              <a:buFont typeface="Arial"/>
              <a:buNone/>
            </a:pPr>
            <a:r>
              <a:rPr lang="en-US"/>
              <a:t>3.	Контроль рисков (выбор компании, чтение договора, сравнение альтернатив)</a:t>
            </a:r>
          </a:p>
          <a:p>
            <a:pPr lvl="0">
              <a:spcBef>
                <a:spcPts val="0"/>
              </a:spcBef>
              <a:buClr>
                <a:schemeClr val="dk1"/>
              </a:buClr>
              <a:buSzPct val="91666"/>
              <a:buFont typeface="Arial"/>
              <a:buNone/>
            </a:pPr>
            <a:endParaRPr/>
          </a:p>
          <a:p>
            <a:pPr lvl="0">
              <a:spcBef>
                <a:spcPts val="0"/>
              </a:spcBef>
              <a:buNone/>
            </a:pPr>
            <a:endParaRPr/>
          </a:p>
        </p:txBody>
      </p:sp>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5" name="Shape 11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lvl="0" rtl="0">
              <a:spcBef>
                <a:spcPts val="0"/>
              </a:spcBef>
              <a:buClr>
                <a:schemeClr val="dk1"/>
              </a:buClr>
              <a:buSzPct val="91666"/>
              <a:buFont typeface="Arial"/>
              <a:buNone/>
            </a:pPr>
            <a:r>
              <a:rPr lang="en-US">
                <a:solidFill>
                  <a:schemeClr val="dk1"/>
                </a:solidFill>
              </a:rPr>
              <a:t>Чтобы понять, как управлять своими доходами и расходами, давайте посмотрим, как распоряжаются деньгами взрослые. </a:t>
            </a:r>
          </a:p>
          <a:p>
            <a:pPr lvl="0" rtl="0">
              <a:spcBef>
                <a:spcPts val="0"/>
              </a:spcBef>
              <a:buClr>
                <a:schemeClr val="dk1"/>
              </a:buClr>
              <a:buSzPct val="91666"/>
              <a:buFont typeface="Arial"/>
              <a:buNone/>
            </a:pPr>
            <a:endParaRPr>
              <a:solidFill>
                <a:schemeClr val="dk1"/>
              </a:solidFill>
            </a:endParaRPr>
          </a:p>
          <a:p>
            <a:pPr lvl="0" rtl="0">
              <a:spcBef>
                <a:spcPts val="0"/>
              </a:spcBef>
              <a:buClr>
                <a:schemeClr val="dk1"/>
              </a:buClr>
              <a:buSzPct val="91666"/>
              <a:buFont typeface="Arial"/>
              <a:buNone/>
            </a:pPr>
            <a:r>
              <a:rPr lang="en-US" u="sng">
                <a:solidFill>
                  <a:schemeClr val="dk1"/>
                </a:solidFill>
              </a:rPr>
              <a:t>Интерактивный вопрос:</a:t>
            </a:r>
            <a:r>
              <a:rPr lang="en-US">
                <a:solidFill>
                  <a:schemeClr val="dk1"/>
                </a:solidFill>
              </a:rPr>
              <a:t> А на что тратите деньги вы? Вам хватает на все «хотелки»?</a:t>
            </a:r>
          </a:p>
          <a:p>
            <a:pPr lvl="0" rtl="0">
              <a:spcBef>
                <a:spcPts val="0"/>
              </a:spcBef>
              <a:buClr>
                <a:schemeClr val="dk1"/>
              </a:buClr>
              <a:buSzPct val="91666"/>
              <a:buFont typeface="Arial"/>
              <a:buNone/>
            </a:pPr>
            <a:endParaRPr>
              <a:solidFill>
                <a:schemeClr val="dk1"/>
              </a:solidFill>
            </a:endParaRPr>
          </a:p>
          <a:p>
            <a:pPr lvl="0" rtl="0">
              <a:spcBef>
                <a:spcPts val="0"/>
              </a:spcBef>
              <a:buClr>
                <a:schemeClr val="dk1"/>
              </a:buClr>
              <a:buSzPct val="91666"/>
              <a:buFont typeface="Arial"/>
              <a:buNone/>
            </a:pPr>
            <a:r>
              <a:rPr lang="en-US">
                <a:solidFill>
                  <a:schemeClr val="dk1"/>
                </a:solidFill>
              </a:rPr>
              <a:t>Наверняка вы уже замечали, что нам всегда хочется чего-нибудь нового: смартфон, велосипед, модные джинсы, лонгборд. Но, к сожалению, денег хватает далеко не на все наши желания и мечты. </a:t>
            </a:r>
          </a:p>
          <a:p>
            <a:pPr lvl="0" rtl="0">
              <a:spcBef>
                <a:spcPts val="0"/>
              </a:spcBef>
              <a:buClr>
                <a:schemeClr val="dk1"/>
              </a:buClr>
              <a:buSzPct val="91666"/>
              <a:buFont typeface="Arial"/>
              <a:buNone/>
            </a:pPr>
            <a:endParaRPr>
              <a:solidFill>
                <a:schemeClr val="dk1"/>
              </a:solidFill>
            </a:endParaRPr>
          </a:p>
          <a:p>
            <a:pPr lvl="0" rtl="0">
              <a:spcBef>
                <a:spcPts val="0"/>
              </a:spcBef>
              <a:buClr>
                <a:schemeClr val="dk1"/>
              </a:buClr>
              <a:buSzPct val="91666"/>
              <a:buFont typeface="Arial"/>
              <a:buNone/>
            </a:pPr>
            <a:r>
              <a:rPr lang="en-US" u="sng">
                <a:solidFill>
                  <a:schemeClr val="dk1"/>
                </a:solidFill>
              </a:rPr>
              <a:t>Интерактивный вопрос:</a:t>
            </a:r>
            <a:r>
              <a:rPr lang="en-US">
                <a:solidFill>
                  <a:schemeClr val="dk1"/>
                </a:solidFill>
              </a:rPr>
              <a:t> Что же делать в такой ситуации? </a:t>
            </a:r>
          </a:p>
          <a:p>
            <a:pPr lvl="0" rtl="0">
              <a:spcBef>
                <a:spcPts val="0"/>
              </a:spcBef>
              <a:buClr>
                <a:schemeClr val="dk1"/>
              </a:buClr>
              <a:buSzPct val="91666"/>
              <a:buFont typeface="Arial"/>
              <a:buNone/>
            </a:pPr>
            <a:endParaRPr>
              <a:solidFill>
                <a:schemeClr val="dk1"/>
              </a:solidFill>
            </a:endParaRPr>
          </a:p>
          <a:p>
            <a:pPr lvl="0" rtl="0">
              <a:spcBef>
                <a:spcPts val="0"/>
              </a:spcBef>
              <a:buClr>
                <a:schemeClr val="dk1"/>
              </a:buClr>
              <a:buSzPct val="91666"/>
              <a:buFont typeface="Arial"/>
              <a:buNone/>
            </a:pPr>
            <a:r>
              <a:rPr lang="en-US">
                <a:solidFill>
                  <a:schemeClr val="dk1"/>
                </a:solidFill>
              </a:rPr>
              <a:t>Важно расставлять приоритеты и планировать значимую покупку заранее.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9" name="Shape 139"/>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69850" algn="l" rtl="0">
              <a:spcBef>
                <a:spcPts val="0"/>
              </a:spcBef>
              <a:buClr>
                <a:schemeClr val="dk1"/>
              </a:buClr>
              <a:buSzPct val="91666"/>
              <a:buFont typeface="Arial"/>
              <a:buNone/>
            </a:pPr>
            <a:r>
              <a:rPr lang="en-US"/>
              <a:t>С возрастом наши цели меняются и становятся масштабнее. Примерно вот так это происходит на протяжении жизни человека. </a:t>
            </a:r>
          </a:p>
          <a:p>
            <a:pPr marL="0" marR="0" lvl="0" indent="-69850" algn="l" rtl="0">
              <a:spcBef>
                <a:spcPts val="0"/>
              </a:spcBef>
              <a:buClr>
                <a:schemeClr val="dk1"/>
              </a:buClr>
              <a:buSzPct val="91666"/>
              <a:buFont typeface="Arial"/>
              <a:buNone/>
            </a:pPr>
            <a:endParaRPr/>
          </a:p>
          <a:p>
            <a:pPr marL="0" marR="0" lvl="0" indent="-69850" algn="l" rtl="0">
              <a:spcBef>
                <a:spcPts val="0"/>
              </a:spcBef>
              <a:buClr>
                <a:schemeClr val="dk1"/>
              </a:buClr>
              <a:buSzPct val="91666"/>
              <a:buFont typeface="Arial"/>
              <a:buNone/>
            </a:pPr>
            <a:r>
              <a:rPr lang="en-US" u="sng"/>
              <a:t>Интерактивный вопрос</a:t>
            </a:r>
            <a:r>
              <a:rPr lang="en-US"/>
              <a:t>: Как вы думаете, когда вы создадите свою семью, что правильнее – взять ипотеку, снять квартиру или жить с родителями? </a:t>
            </a:r>
          </a:p>
          <a:p>
            <a:pPr marL="0" marR="0" lvl="0" indent="-69850" algn="l" rtl="0">
              <a:spcBef>
                <a:spcPts val="0"/>
              </a:spcBef>
              <a:buClr>
                <a:schemeClr val="dk1"/>
              </a:buClr>
              <a:buSzPct val="91666"/>
              <a:buFont typeface="Arial"/>
              <a:buNone/>
            </a:pPr>
            <a:endParaRPr/>
          </a:p>
          <a:p>
            <a:pPr marL="0" marR="0" lvl="0" indent="-69850" algn="l" rtl="0">
              <a:spcBef>
                <a:spcPts val="0"/>
              </a:spcBef>
              <a:buClr>
                <a:schemeClr val="dk1"/>
              </a:buClr>
              <a:buSzPct val="91666"/>
              <a:buFont typeface="Arial"/>
              <a:buNone/>
            </a:pPr>
            <a:r>
              <a:rPr lang="en-US"/>
              <a:t>На самом деле, единственно верного ответа на этот вопрос не существует, у всех свои жизненные обстоятельства и за любое из этих решений нужно платить – деньгами за ипотечный кредит или съёмную квартиру, ограничением свободы за жизнь с родителями.</a:t>
            </a:r>
          </a:p>
          <a:p>
            <a:pPr marL="0" marR="0" lvl="0" indent="-69850" algn="l" rtl="0">
              <a:spcBef>
                <a:spcPts val="0"/>
              </a:spcBef>
              <a:buClr>
                <a:schemeClr val="dk1"/>
              </a:buClr>
              <a:buSzPct val="91666"/>
              <a:buFont typeface="Arial"/>
              <a:buNone/>
            </a:pPr>
            <a:r>
              <a:rPr lang="en-US"/>
              <a:t>Это решение – ваше, каким бы оно ни было, и именно вы несёте за него ответственность.</a:t>
            </a:r>
          </a:p>
          <a:p>
            <a:pPr marL="0" marR="0" lvl="0" indent="-69850" algn="l" rtl="0">
              <a:spcBef>
                <a:spcPts val="0"/>
              </a:spcBef>
              <a:buClr>
                <a:schemeClr val="dk1"/>
              </a:buClr>
              <a:buSzPct val="91666"/>
              <a:buFont typeface="Arial"/>
              <a:buNone/>
            </a:pPr>
            <a:endParaRPr/>
          </a:p>
          <a:p>
            <a:pPr marL="0" marR="0" lvl="0" indent="0" algn="l" rtl="0">
              <a:spcBef>
                <a:spcPts val="0"/>
              </a:spcBef>
              <a:buSzPct val="250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1" name="Shape 171"/>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lvl="0" rtl="0">
              <a:spcBef>
                <a:spcPts val="0"/>
              </a:spcBef>
              <a:buClr>
                <a:schemeClr val="dk1"/>
              </a:buClr>
              <a:buSzPct val="91666"/>
              <a:buFont typeface="Arial"/>
              <a:buNone/>
            </a:pPr>
            <a:r>
              <a:rPr lang="en-US">
                <a:solidFill>
                  <a:schemeClr val="dk1"/>
                </a:solidFill>
              </a:rPr>
              <a:t>Итак, цель определена. Теперь давайте разберёмся, с чего необходимо начинать планирование желанной покупки, или как составить личный финансовый план.  </a:t>
            </a:r>
          </a:p>
          <a:p>
            <a:pPr lvl="0" rtl="0">
              <a:spcBef>
                <a:spcPts val="0"/>
              </a:spcBef>
              <a:buClr>
                <a:schemeClr val="dk1"/>
              </a:buClr>
              <a:buSzPct val="91666"/>
              <a:buFont typeface="Arial"/>
              <a:buNone/>
            </a:pPr>
            <a:r>
              <a:rPr lang="en-US">
                <a:solidFill>
                  <a:schemeClr val="dk1"/>
                </a:solidFill>
              </a:rPr>
              <a:t>Личный финансовый план - это план действий, который поможет вам накопить или заработать деньги на желанную вещь (цель). </a:t>
            </a:r>
          </a:p>
          <a:p>
            <a:pPr lvl="0" rtl="0">
              <a:spcBef>
                <a:spcPts val="0"/>
              </a:spcBef>
              <a:buClr>
                <a:schemeClr val="dk1"/>
              </a:buClr>
              <a:buSzPct val="91666"/>
              <a:buFont typeface="Arial"/>
              <a:buNone/>
            </a:pPr>
            <a:endParaRPr>
              <a:solidFill>
                <a:schemeClr val="dk1"/>
              </a:solidFill>
            </a:endParaRPr>
          </a:p>
          <a:p>
            <a:pPr lvl="0" rtl="0">
              <a:spcBef>
                <a:spcPts val="0"/>
              </a:spcBef>
              <a:buClr>
                <a:schemeClr val="dk1"/>
              </a:buClr>
              <a:buSzPct val="91666"/>
              <a:buFont typeface="Arial"/>
              <a:buNone/>
            </a:pPr>
            <a:r>
              <a:rPr lang="en-US" u="sng">
                <a:solidFill>
                  <a:schemeClr val="dk1"/>
                </a:solidFill>
              </a:rPr>
              <a:t>Интерактивный вопрос:</a:t>
            </a:r>
            <a:r>
              <a:rPr lang="en-US">
                <a:solidFill>
                  <a:schemeClr val="dk1"/>
                </a:solidFill>
              </a:rPr>
              <a:t> Вы пытались вести учёт ваших карманных денег? </a:t>
            </a:r>
          </a:p>
          <a:p>
            <a:pPr lvl="0" rtl="0">
              <a:spcBef>
                <a:spcPts val="0"/>
              </a:spcBef>
              <a:buClr>
                <a:schemeClr val="dk1"/>
              </a:buClr>
              <a:buSzPct val="91666"/>
              <a:buFont typeface="Arial"/>
              <a:buNone/>
            </a:pPr>
            <a:endParaRPr>
              <a:solidFill>
                <a:schemeClr val="dk1"/>
              </a:solidFill>
            </a:endParaRPr>
          </a:p>
          <a:p>
            <a:pPr lvl="0" rtl="0">
              <a:spcBef>
                <a:spcPts val="0"/>
              </a:spcBef>
              <a:buClr>
                <a:schemeClr val="dk1"/>
              </a:buClr>
              <a:buSzPct val="91666"/>
              <a:buFont typeface="Arial"/>
              <a:buNone/>
            </a:pPr>
            <a:r>
              <a:rPr lang="en-US">
                <a:solidFill>
                  <a:schemeClr val="dk1"/>
                </a:solidFill>
              </a:rPr>
              <a:t>Что такое финансовая цель? Сумма денег, необходимая для осуществления задуманного. Теперь давайте поймём, что нам необходимо сделать, чтобы приблизиться к своей цели? (Далее перечисляем этапы планирования, указанные на слайде.)  </a:t>
            </a:r>
          </a:p>
          <a:p>
            <a:pPr marL="0" marR="0" lvl="0" indent="0" algn="l" rtl="0">
              <a:spcBef>
                <a:spcPts val="0"/>
              </a:spcBef>
              <a:buSzPct val="250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6" name="Shape 196"/>
          <p:cNvSpPr txBox="1">
            <a:spLocks noGrp="1"/>
          </p:cNvSpPr>
          <p:nvPr>
            <p:ph type="body" idx="1"/>
          </p:nvPr>
        </p:nvSpPr>
        <p:spPr>
          <a:xfrm>
            <a:off x="914400" y="4343400"/>
            <a:ext cx="5029200" cy="4114800"/>
          </a:xfrm>
          <a:prstGeom prst="rect">
            <a:avLst/>
          </a:prstGeom>
          <a:noFill/>
          <a:ln>
            <a:noFill/>
          </a:ln>
        </p:spPr>
        <p:txBody>
          <a:bodyPr lIns="91425" tIns="45700" rIns="91425" bIns="45700" anchor="t" anchorCtr="0">
            <a:noAutofit/>
          </a:bodyPr>
          <a:lstStyle/>
          <a:p>
            <a:pPr lvl="0" rtl="0">
              <a:spcBef>
                <a:spcPts val="0"/>
              </a:spcBef>
              <a:buClr>
                <a:schemeClr val="dk1"/>
              </a:buClr>
              <a:buSzPct val="91666"/>
              <a:buFont typeface="Arial"/>
              <a:buNone/>
            </a:pPr>
            <a:r>
              <a:rPr lang="en-US">
                <a:solidFill>
                  <a:schemeClr val="dk1"/>
                </a:solidFill>
              </a:rPr>
              <a:t>Давайте рассмотрим простой пример личного финансового плана. Задумывались ли вы когда-нибудь, что было бы, если бы вы тратили только часть карманных денег, а остаток откладывали – копили? Предположим, что каждый день вы получаете 100 рублей (сумма может быть разной, в зависимости от уровня школы). Тратьте 50 рублей, а оставшиеся 50 – откладывайте. За 5 дней учебной недели вы накопите 250 рублей. За 4 недели у вас накопится 1 000 рублей. За 9 месяцев учебного года у вас будет 9 000 рублей. Достаточная сумма для покупки, например, электронной книги (в зависимости от уровня школы предметы могут меняться). Может быть  и ещё больше. Например, если вы получаете подарки деньгами. Сложив те суммы, которые мы с вами видим в таблице, мы получаем 15 000 свободных денег, которые можем потратить на свою цель или продолжить копить. Заметьте, мы не выпрашиваем у родителей купить нам какую-либо вещь, мы можем сделать это сами, исходя из наших накоплений.  </a:t>
            </a:r>
          </a:p>
          <a:p>
            <a:pPr lvl="0" rtl="0">
              <a:spcBef>
                <a:spcPts val="0"/>
              </a:spcBef>
              <a:buClr>
                <a:schemeClr val="dk1"/>
              </a:buClr>
              <a:buSzPct val="91666"/>
              <a:buFont typeface="Arial"/>
              <a:buNone/>
            </a:pPr>
            <a:endParaRPr>
              <a:solidFill>
                <a:schemeClr val="dk1"/>
              </a:solidFill>
            </a:endParaRPr>
          </a:p>
          <a:p>
            <a:pPr lvl="0" rtl="0">
              <a:spcBef>
                <a:spcPts val="0"/>
              </a:spcBef>
              <a:buClr>
                <a:schemeClr val="dk1"/>
              </a:buClr>
              <a:buSzPct val="91666"/>
              <a:buFont typeface="Arial"/>
              <a:buNone/>
            </a:pPr>
            <a:r>
              <a:rPr lang="en-US" u="sng">
                <a:solidFill>
                  <a:schemeClr val="dk1"/>
                </a:solidFill>
              </a:rPr>
              <a:t>Интерактивный вопрос</a:t>
            </a:r>
            <a:r>
              <a:rPr lang="en-US">
                <a:solidFill>
                  <a:schemeClr val="dk1"/>
                </a:solidFill>
              </a:rPr>
              <a:t>: А если покупать нам ничего не нужно, то что же нам делать с накопленными деньгами – держать их под подушкой? </a:t>
            </a:r>
          </a:p>
          <a:p>
            <a:pPr lvl="0" rtl="0">
              <a:spcBef>
                <a:spcPts val="0"/>
              </a:spcBef>
              <a:buClr>
                <a:schemeClr val="dk1"/>
              </a:buClr>
              <a:buSzPct val="91666"/>
              <a:buFont typeface="Arial"/>
              <a:buNone/>
            </a:pPr>
            <a:endParaRPr>
              <a:solidFill>
                <a:schemeClr val="dk1"/>
              </a:solidFill>
            </a:endParaRPr>
          </a:p>
          <a:p>
            <a:pPr lvl="0" rtl="0">
              <a:spcBef>
                <a:spcPts val="0"/>
              </a:spcBef>
              <a:buClr>
                <a:schemeClr val="dk1"/>
              </a:buClr>
              <a:buSzPct val="91666"/>
              <a:buFont typeface="Arial"/>
              <a:buNone/>
            </a:pPr>
            <a:r>
              <a:rPr lang="en-US">
                <a:solidFill>
                  <a:schemeClr val="dk1"/>
                </a:solidFill>
              </a:rPr>
              <a:t>Помимо покупки нужной вещи, мы также можем заставить деньги немного поработать.</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spcBef>
                <a:spcPts val="0"/>
              </a:spcBef>
              <a:buClr>
                <a:schemeClr val="dk1"/>
              </a:buClr>
              <a:buSzPct val="91666"/>
              <a:buFont typeface="Arial"/>
              <a:buNone/>
            </a:pPr>
            <a:r>
              <a:rPr lang="en-US"/>
              <a:t>Теперь давайте поговорим о том, какие инструменты нам предлагает финансовый рынок, для того  чтобы повысить уровень нашего благосостояния. </a:t>
            </a:r>
          </a:p>
          <a:p>
            <a:pPr lvl="0" rtl="0">
              <a:spcBef>
                <a:spcPts val="0"/>
              </a:spcBef>
              <a:buClr>
                <a:schemeClr val="dk1"/>
              </a:buClr>
              <a:buSzPct val="91666"/>
              <a:buFont typeface="Arial"/>
              <a:buNone/>
            </a:pPr>
            <a:endParaRPr/>
          </a:p>
          <a:p>
            <a:pPr lvl="0" rtl="0">
              <a:spcBef>
                <a:spcPts val="0"/>
              </a:spcBef>
              <a:buNone/>
            </a:pPr>
            <a:r>
              <a:rPr lang="en-US"/>
              <a:t>1.	Вы можете открыть депозитный счет в банке и положить на него свои деньги. Банк будет регулярно выплачивать вам проценты от суммы ваших сбережений, соответственно, сумма на счёте будет увеличиваться. При этом нужно помнить, что застрахованы только вклады до 1,4 млн. рублей (в одном банке).</a:t>
            </a:r>
          </a:p>
          <a:p>
            <a:pPr lvl="0" rtl="0">
              <a:spcBef>
                <a:spcPts val="0"/>
              </a:spcBef>
              <a:buClr>
                <a:schemeClr val="dk1"/>
              </a:buClr>
              <a:buSzPct val="91666"/>
              <a:buFont typeface="Arial"/>
              <a:buNone/>
            </a:pPr>
            <a:r>
              <a:rPr lang="en-US"/>
              <a:t>Казалось бы, путь к успешному накоплению открыт. Но есть злейший враг ваших сбережений – инфляция. Инфляция определяется как процесс устойчивого повышения цен на товары и услуги. Обычно говорят, что инфляция «съедает» ваши деньги. Это не совсем так: купюра в 1000 рублей и в январе, и в декабре этого года будет выглядеть одинаково. Но вот купить товаров на эту сумму в декабре вы сможете меньше. Простой пример. Предположим, что уровень инфляции 13%, т.е. стоимость одного и того же товара за год выросла на 13%: значит, в декабре за него придётся отдать уже не 100₽, а 100 ₽+ 13 % = 113 ₽. Как правило, проценты по банковским вкладам ниже уровня инфляции, и проценты, выплачиваемые банком, позволяют лишь ослабить действие инфляции.</a:t>
            </a:r>
          </a:p>
          <a:p>
            <a:pPr lvl="0" rtl="0">
              <a:spcBef>
                <a:spcPts val="0"/>
              </a:spcBef>
              <a:buClr>
                <a:schemeClr val="dk1"/>
              </a:buClr>
              <a:buSzPct val="91666"/>
              <a:buFont typeface="Arial"/>
              <a:buNone/>
            </a:pPr>
            <a:r>
              <a:rPr lang="en-US"/>
              <a:t>2.	Вы можете застраховать жизнь, здоровье и имущество в страховой компании. В случае, если у вас возникнет ситуация, попадающая под условия страхового случая, страховая компания возместит ущерб. Например, при покупке смартфона часто предлагают оформить страховку. В случае, если ваш телефон украдут, или он сломается – страховая компания возместит стоимость телефона, и вы сможете купить новый. Перед покупкой страховки необходимо подробно ознакомиться с условиями договора и убедиться в надёжности компании, чтобы потом не было проблем. Поэтому внимательно читайте договор и убедитесь, что страховая компания имеет лицензию Банка России.</a:t>
            </a:r>
          </a:p>
          <a:p>
            <a:pPr lvl="0" rtl="0">
              <a:spcBef>
                <a:spcPts val="0"/>
              </a:spcBef>
              <a:buClr>
                <a:schemeClr val="dk1"/>
              </a:buClr>
              <a:buSzPct val="91666"/>
              <a:buFont typeface="Arial"/>
              <a:buNone/>
            </a:pPr>
            <a:r>
              <a:rPr lang="en-US"/>
              <a:t>3.	Чтобы на пенсии вы могли вести привычный уровень жизни, необходимо откладывать деньги, воспользовавшись услугами негосударственного пенсионного фонда или страховой компании. Наверное, вы сейчас даже не задумываетесь о старости, ведь у вас впереди целая жизнь. Но, как правило, выигрывает тот, кто просчитывает ходы заранее. Чем раньше вы начнёте формировать свой пенсионный доход, тем достойнее будет ваша жизнь на пенсии.  </a:t>
            </a:r>
          </a:p>
          <a:p>
            <a:pPr lvl="0" rtl="0">
              <a:spcBef>
                <a:spcPts val="0"/>
              </a:spcBef>
              <a:buClr>
                <a:schemeClr val="dk1"/>
              </a:buClr>
              <a:buSzPct val="91666"/>
              <a:buFont typeface="Arial"/>
              <a:buNone/>
            </a:pPr>
            <a:r>
              <a:rPr lang="en-US"/>
              <a:t>4.	Вы можете заняться инвестициями, например, покупая ценные бумаги – акции или облигации. Подробнее об этом мы поговорим чуть позже. На рынке ценных бумаг можно получить дополнительный доход, существенно превосходящий уровень инфляции, но присутствует и риск потерять деньги. Поэтому при покупке ценных бумаг следует быть особенно внимательным. </a:t>
            </a:r>
          </a:p>
          <a:p>
            <a:pPr lvl="0" rtl="0">
              <a:spcBef>
                <a:spcPts val="0"/>
              </a:spcBef>
              <a:buClr>
                <a:schemeClr val="dk1"/>
              </a:buClr>
              <a:buSzPct val="91666"/>
              <a:buFont typeface="Arial"/>
              <a:buNone/>
            </a:pPr>
            <a:endParaRPr/>
          </a:p>
          <a:p>
            <a:pPr lvl="0" rtl="0">
              <a:spcBef>
                <a:spcPts val="0"/>
              </a:spcBef>
              <a:buNone/>
            </a:pPr>
            <a:endParaRPr/>
          </a:p>
        </p:txBody>
      </p:sp>
      <p:sp>
        <p:nvSpPr>
          <p:cNvPr id="205" name="Shape 2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800" y="1597819"/>
            <a:ext cx="7772400" cy="110251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11" name="Shape 11"/>
          <p:cNvSpPr txBox="1">
            <a:spLocks noGrp="1"/>
          </p:cNvSpPr>
          <p:nvPr>
            <p:ph type="body" idx="1"/>
          </p:nvPr>
        </p:nvSpPr>
        <p:spPr>
          <a:xfrm>
            <a:off x="1371600" y="2914650"/>
            <a:ext cx="6400799" cy="1314449"/>
          </a:xfrm>
          <a:prstGeom prst="rect">
            <a:avLst/>
          </a:prstGeom>
          <a:noFill/>
          <a:ln>
            <a:noFill/>
          </a:ln>
        </p:spPr>
        <p:txBody>
          <a:bodyPr lIns="91425" tIns="91425" rIns="91425" bIns="91425" anchor="t" anchorCtr="0"/>
          <a:lstStyle>
            <a:lvl1pPr marL="0" marR="0" lvl="0" indent="0" algn="ctr" rtl="0">
              <a:lnSpc>
                <a:spcPct val="100000"/>
              </a:lnSpc>
              <a:spcBef>
                <a:spcPts val="70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0" marR="0" lvl="1" indent="457200" algn="ctr" rtl="0">
              <a:lnSpc>
                <a:spcPct val="100000"/>
              </a:lnSpc>
              <a:spcBef>
                <a:spcPts val="70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2pPr>
            <a:lvl3pPr marL="0" marR="0" lvl="2" indent="914400" algn="ctr" rtl="0">
              <a:lnSpc>
                <a:spcPct val="100000"/>
              </a:lnSpc>
              <a:spcBef>
                <a:spcPts val="70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3pPr>
            <a:lvl4pPr marL="0" marR="0" lvl="3" indent="1371600" algn="ctr" rtl="0">
              <a:lnSpc>
                <a:spcPct val="100000"/>
              </a:lnSpc>
              <a:spcBef>
                <a:spcPts val="70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4pPr>
            <a:lvl5pPr marL="0" marR="0" lvl="4" indent="1828800" algn="ctr" rtl="0">
              <a:lnSpc>
                <a:spcPct val="100000"/>
              </a:lnSpc>
              <a:spcBef>
                <a:spcPts val="70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12" name="Shape 12"/>
          <p:cNvSpPr txBox="1">
            <a:spLocks noGrp="1"/>
          </p:cNvSpPr>
          <p:nvPr>
            <p:ph type="sldNum" idx="12"/>
          </p:nvPr>
        </p:nvSpPr>
        <p:spPr>
          <a:xfrm>
            <a:off x="8422817" y="4769564"/>
            <a:ext cx="263982" cy="26924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Vertical Tex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47" name="Shape 47"/>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42900" marR="0" lvl="0" indent="-1397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83771" marR="0" lvl="1" indent="-123371"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2pPr>
            <a:lvl3pPr marL="1219200" marR="0" lvl="2" indent="-1016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3pPr>
            <a:lvl4pPr marL="1737360" marR="0" lvl="3"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4pPr>
            <a:lvl5pPr marL="2194560" marR="0" lvl="4"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422817" y="4769564"/>
            <a:ext cx="263982" cy="26924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Vertical Title and Text">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629400" y="205978"/>
            <a:ext cx="2057400" cy="4388646"/>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51" name="Shape 51"/>
          <p:cNvSpPr txBox="1">
            <a:spLocks noGrp="1"/>
          </p:cNvSpPr>
          <p:nvPr>
            <p:ph type="body" idx="1"/>
          </p:nvPr>
        </p:nvSpPr>
        <p:spPr>
          <a:xfrm>
            <a:off x="457200" y="205978"/>
            <a:ext cx="6019799" cy="4388646"/>
          </a:xfrm>
          <a:prstGeom prst="rect">
            <a:avLst/>
          </a:prstGeom>
          <a:noFill/>
          <a:ln>
            <a:noFill/>
          </a:ln>
        </p:spPr>
        <p:txBody>
          <a:bodyPr lIns="91425" tIns="91425" rIns="91425" bIns="91425" anchor="t" anchorCtr="0"/>
          <a:lstStyle>
            <a:lvl1pPr marL="342900" marR="0" lvl="0" indent="-1397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83771" marR="0" lvl="1" indent="-123371"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2pPr>
            <a:lvl3pPr marL="1219200" marR="0" lvl="2" indent="-1016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3pPr>
            <a:lvl4pPr marL="1737360" marR="0" lvl="3"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4pPr>
            <a:lvl5pPr marL="2194560" marR="0" lvl="4"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8422817" y="4769564"/>
            <a:ext cx="263982" cy="26924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15" name="Shape 15"/>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42900" marR="0" lvl="0" indent="-1397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83771" marR="0" lvl="1" indent="-123371"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2pPr>
            <a:lvl3pPr marL="1219200" marR="0" lvl="2" indent="-1016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3pPr>
            <a:lvl4pPr marL="1737360" marR="0" lvl="3"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4pPr>
            <a:lvl5pPr marL="2194560" marR="0" lvl="4"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8422817" y="4769564"/>
            <a:ext cx="263982" cy="26924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lank">
    <p:spTree>
      <p:nvGrpSpPr>
        <p:cNvPr id="1" name="Shape 17"/>
        <p:cNvGrpSpPr/>
        <p:nvPr/>
      </p:nvGrpSpPr>
      <p:grpSpPr>
        <a:xfrm>
          <a:off x="0" y="0"/>
          <a:ext cx="0" cy="0"/>
          <a:chOff x="0" y="0"/>
          <a:chExt cx="0" cy="0"/>
        </a:xfrm>
      </p:grpSpPr>
      <p:sp>
        <p:nvSpPr>
          <p:cNvPr id="18" name="Shape 18"/>
          <p:cNvSpPr txBox="1">
            <a:spLocks noGrp="1"/>
          </p:cNvSpPr>
          <p:nvPr>
            <p:ph type="sldNum" idx="12"/>
          </p:nvPr>
        </p:nvSpPr>
        <p:spPr>
          <a:xfrm>
            <a:off x="8422817" y="4769564"/>
            <a:ext cx="263982" cy="26924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722312" y="3305176"/>
            <a:ext cx="7772400" cy="1021557"/>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Calibri"/>
              <a:buNone/>
              <a:defRPr sz="4000" b="1"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21" name="Shape 21"/>
          <p:cNvSpPr txBox="1">
            <a:spLocks noGrp="1"/>
          </p:cNvSpPr>
          <p:nvPr>
            <p:ph type="body" idx="1"/>
          </p:nvPr>
        </p:nvSpPr>
        <p:spPr>
          <a:xfrm>
            <a:off x="722312" y="2180033"/>
            <a:ext cx="7772400" cy="1125140"/>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1pPr>
            <a:lvl2pPr marL="0" marR="0" lvl="1" indent="457200" algn="l"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2pPr>
            <a:lvl3pPr marL="0" marR="0" lvl="2" indent="914400" algn="l"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3pPr>
            <a:lvl4pPr marL="0" marR="0" lvl="3" indent="1371600" algn="l"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0" marR="0" lvl="4" indent="1828800" algn="l"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8422817" y="4769564"/>
            <a:ext cx="263982" cy="26924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wo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25" name="Shape 25"/>
          <p:cNvSpPr txBox="1">
            <a:spLocks noGrp="1"/>
          </p:cNvSpPr>
          <p:nvPr>
            <p:ph type="body" idx="1"/>
          </p:nvPr>
        </p:nvSpPr>
        <p:spPr>
          <a:xfrm>
            <a:off x="457200" y="1200150"/>
            <a:ext cx="4038599" cy="3394472"/>
          </a:xfrm>
          <a:prstGeom prst="rect">
            <a:avLst/>
          </a:prstGeom>
          <a:noFill/>
          <a:ln>
            <a:noFill/>
          </a:ln>
        </p:spPr>
        <p:txBody>
          <a:bodyPr lIns="91425" tIns="91425" rIns="91425" bIns="91425" anchor="t" anchorCtr="0"/>
          <a:lstStyle>
            <a:lvl1pPr marL="342900" marR="0" lvl="0" indent="-165100" algn="l" rtl="0">
              <a:lnSpc>
                <a:spcPct val="100000"/>
              </a:lnSpc>
              <a:spcBef>
                <a:spcPts val="6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90575" marR="0" lvl="1" indent="-155575" algn="l" rtl="0">
              <a:lnSpc>
                <a:spcPct val="100000"/>
              </a:lnSpc>
              <a:spcBef>
                <a:spcPts val="6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100000"/>
              </a:lnSpc>
              <a:spcBef>
                <a:spcPts val="6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100000"/>
              </a:lnSpc>
              <a:spcBef>
                <a:spcPts val="6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100000"/>
              </a:lnSpc>
              <a:spcBef>
                <a:spcPts val="6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422817" y="4769564"/>
            <a:ext cx="263982" cy="26924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ompariso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29" name="Shape 29"/>
          <p:cNvSpPr txBox="1">
            <a:spLocks noGrp="1"/>
          </p:cNvSpPr>
          <p:nvPr>
            <p:ph type="body" idx="1"/>
          </p:nvPr>
        </p:nvSpPr>
        <p:spPr>
          <a:xfrm>
            <a:off x="457200" y="1151333"/>
            <a:ext cx="4040187" cy="479823"/>
          </a:xfrm>
          <a:prstGeom prst="rect">
            <a:avLst/>
          </a:prstGeom>
          <a:noFill/>
          <a:ln>
            <a:noFill/>
          </a:ln>
        </p:spPr>
        <p:txBody>
          <a:bodyPr lIns="91425" tIns="91425" rIns="91425" bIns="91425" anchor="b" anchorCtr="0"/>
          <a:lstStyle>
            <a:lvl1pPr marL="0" marR="0" lvl="0" indent="0" algn="l" rtl="0">
              <a:lnSpc>
                <a:spcPct val="100000"/>
              </a:lnSpc>
              <a:spcBef>
                <a:spcPts val="500"/>
              </a:spcBef>
              <a:spcAft>
                <a:spcPts val="0"/>
              </a:spcAft>
              <a:buClr>
                <a:srgbClr val="000000"/>
              </a:buClr>
              <a:buFont typeface="Arial"/>
              <a:buNone/>
              <a:defRPr sz="2400" b="1" i="0" u="none" strike="noStrike" cap="none">
                <a:solidFill>
                  <a:srgbClr val="000000"/>
                </a:solidFill>
                <a:latin typeface="Calibri"/>
                <a:ea typeface="Calibri"/>
                <a:cs typeface="Calibri"/>
                <a:sym typeface="Calibri"/>
              </a:defRPr>
            </a:lvl1pPr>
            <a:lvl2pPr marL="0" marR="0" lvl="1" indent="457200" algn="l" rtl="0">
              <a:lnSpc>
                <a:spcPct val="100000"/>
              </a:lnSpc>
              <a:spcBef>
                <a:spcPts val="500"/>
              </a:spcBef>
              <a:spcAft>
                <a:spcPts val="0"/>
              </a:spcAft>
              <a:buClr>
                <a:srgbClr val="000000"/>
              </a:buClr>
              <a:buFont typeface="Arial"/>
              <a:buNone/>
              <a:defRPr sz="2400" b="1" i="0" u="none" strike="noStrike" cap="none">
                <a:solidFill>
                  <a:srgbClr val="000000"/>
                </a:solidFill>
                <a:latin typeface="Calibri"/>
                <a:ea typeface="Calibri"/>
                <a:cs typeface="Calibri"/>
                <a:sym typeface="Calibri"/>
              </a:defRPr>
            </a:lvl2pPr>
            <a:lvl3pPr marL="0" marR="0" lvl="2" indent="914400" algn="l" rtl="0">
              <a:lnSpc>
                <a:spcPct val="100000"/>
              </a:lnSpc>
              <a:spcBef>
                <a:spcPts val="500"/>
              </a:spcBef>
              <a:spcAft>
                <a:spcPts val="0"/>
              </a:spcAft>
              <a:buClr>
                <a:srgbClr val="000000"/>
              </a:buClr>
              <a:buFont typeface="Arial"/>
              <a:buNone/>
              <a:defRPr sz="2400" b="1" i="0" u="none" strike="noStrike" cap="none">
                <a:solidFill>
                  <a:srgbClr val="000000"/>
                </a:solidFill>
                <a:latin typeface="Calibri"/>
                <a:ea typeface="Calibri"/>
                <a:cs typeface="Calibri"/>
                <a:sym typeface="Calibri"/>
              </a:defRPr>
            </a:lvl3pPr>
            <a:lvl4pPr marL="0" marR="0" lvl="3" indent="1371600" algn="l" rtl="0">
              <a:lnSpc>
                <a:spcPct val="100000"/>
              </a:lnSpc>
              <a:spcBef>
                <a:spcPts val="500"/>
              </a:spcBef>
              <a:spcAft>
                <a:spcPts val="0"/>
              </a:spcAft>
              <a:buClr>
                <a:srgbClr val="000000"/>
              </a:buClr>
              <a:buFont typeface="Arial"/>
              <a:buNone/>
              <a:defRPr sz="2400" b="1" i="0" u="none" strike="noStrike" cap="none">
                <a:solidFill>
                  <a:srgbClr val="000000"/>
                </a:solidFill>
                <a:latin typeface="Calibri"/>
                <a:ea typeface="Calibri"/>
                <a:cs typeface="Calibri"/>
                <a:sym typeface="Calibri"/>
              </a:defRPr>
            </a:lvl4pPr>
            <a:lvl5pPr marL="0" marR="0" lvl="4" indent="1828800" algn="l" rtl="0">
              <a:lnSpc>
                <a:spcPct val="100000"/>
              </a:lnSpc>
              <a:spcBef>
                <a:spcPts val="500"/>
              </a:spcBef>
              <a:spcAft>
                <a:spcPts val="0"/>
              </a:spcAft>
              <a:buClr>
                <a:srgbClr val="000000"/>
              </a:buClr>
              <a:buFont typeface="Arial"/>
              <a:buNone/>
              <a:defRPr sz="2400" b="1" i="0" u="none" strike="noStrike" cap="none">
                <a:solidFill>
                  <a:srgbClr val="000000"/>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30" name="Shape 30"/>
          <p:cNvSpPr txBox="1">
            <a:spLocks noGrp="1"/>
          </p:cNvSpPr>
          <p:nvPr>
            <p:ph type="body" idx="2"/>
          </p:nvPr>
        </p:nvSpPr>
        <p:spPr>
          <a:xfrm>
            <a:off x="4645026" y="1151333"/>
            <a:ext cx="4041776" cy="479823"/>
          </a:xfrm>
          <a:prstGeom prst="rect">
            <a:avLst/>
          </a:prstGeom>
          <a:noFill/>
          <a:ln>
            <a:noFill/>
          </a:ln>
        </p:spPr>
        <p:txBody>
          <a:bodyPr lIns="91425" tIns="91425" rIns="91425" bIns="91425" anchor="b" anchorCtr="0"/>
          <a:lstStyle>
            <a:lvl1pPr marL="342900" marR="0" lvl="0" indent="-1397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83771" marR="0" lvl="1" indent="-123371"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2pPr>
            <a:lvl3pPr marL="1219200" marR="0" lvl="2" indent="-1016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3pPr>
            <a:lvl4pPr marL="1737360" marR="0" lvl="3"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4pPr>
            <a:lvl5pPr marL="2194560" marR="0" lvl="4"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31" name="Shape 31"/>
          <p:cNvSpPr txBox="1">
            <a:spLocks noGrp="1"/>
          </p:cNvSpPr>
          <p:nvPr>
            <p:ph type="sldNum" idx="12"/>
          </p:nvPr>
        </p:nvSpPr>
        <p:spPr>
          <a:xfrm>
            <a:off x="8422817" y="4769564"/>
            <a:ext cx="263982" cy="26924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Only">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34" name="Shape 34"/>
          <p:cNvSpPr txBox="1">
            <a:spLocks noGrp="1"/>
          </p:cNvSpPr>
          <p:nvPr>
            <p:ph type="sldNum" idx="12"/>
          </p:nvPr>
        </p:nvSpPr>
        <p:spPr>
          <a:xfrm>
            <a:off x="8422817" y="4769564"/>
            <a:ext cx="263982" cy="26924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04785"/>
            <a:ext cx="3008314" cy="87153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Calibri"/>
              <a:buNone/>
              <a:defRPr sz="2000" b="1"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37" name="Shape 37"/>
          <p:cNvSpPr txBox="1">
            <a:spLocks noGrp="1"/>
          </p:cNvSpPr>
          <p:nvPr>
            <p:ph type="body" idx="1"/>
          </p:nvPr>
        </p:nvSpPr>
        <p:spPr>
          <a:xfrm>
            <a:off x="3575050" y="204788"/>
            <a:ext cx="5111750" cy="4389835"/>
          </a:xfrm>
          <a:prstGeom prst="rect">
            <a:avLst/>
          </a:prstGeom>
          <a:noFill/>
          <a:ln>
            <a:noFill/>
          </a:ln>
        </p:spPr>
        <p:txBody>
          <a:bodyPr lIns="91425" tIns="91425" rIns="91425" bIns="91425" anchor="t" anchorCtr="0"/>
          <a:lstStyle>
            <a:lvl1pPr marL="342900" marR="0" lvl="0" indent="-1397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83771" marR="0" lvl="1" indent="-123371"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2pPr>
            <a:lvl3pPr marL="1219200" marR="0" lvl="2" indent="-1016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3pPr>
            <a:lvl4pPr marL="1737360" marR="0" lvl="3"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4pPr>
            <a:lvl5pPr marL="2194560" marR="0" lvl="4"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38" name="Shape 38"/>
          <p:cNvSpPr txBox="1">
            <a:spLocks noGrp="1"/>
          </p:cNvSpPr>
          <p:nvPr>
            <p:ph type="body" idx="2"/>
          </p:nvPr>
        </p:nvSpPr>
        <p:spPr>
          <a:xfrm>
            <a:off x="457200" y="1076325"/>
            <a:ext cx="3008314" cy="3518296"/>
          </a:xfrm>
          <a:prstGeom prst="rect">
            <a:avLst/>
          </a:prstGeom>
          <a:noFill/>
          <a:ln>
            <a:noFill/>
          </a:ln>
        </p:spPr>
        <p:txBody>
          <a:bodyPr lIns="91425" tIns="91425" rIns="91425" bIns="91425" anchor="t" anchorCtr="0"/>
          <a:lstStyle>
            <a:lvl1pPr marL="342900" marR="0" lvl="0" indent="-1397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83771" marR="0" lvl="1" indent="-123371"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2pPr>
            <a:lvl3pPr marL="1219200" marR="0" lvl="2" indent="-1016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3pPr>
            <a:lvl4pPr marL="1737360" marR="0" lvl="3"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4pPr>
            <a:lvl5pPr marL="2194560" marR="0" lvl="4"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8422817" y="4769564"/>
            <a:ext cx="263982" cy="26924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1792288" y="3600450"/>
            <a:ext cx="5486400" cy="425053"/>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Calibri"/>
              <a:buNone/>
              <a:defRPr sz="2000" b="1"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42" name="Shape 42"/>
          <p:cNvSpPr>
            <a:spLocks noGrp="1"/>
          </p:cNvSpPr>
          <p:nvPr>
            <p:ph type="pic" idx="2"/>
          </p:nvPr>
        </p:nvSpPr>
        <p:spPr>
          <a:xfrm>
            <a:off x="1792288" y="459581"/>
            <a:ext cx="5486400" cy="3086101"/>
          </a:xfrm>
          <a:prstGeom prst="rect">
            <a:avLst/>
          </a:prstGeom>
          <a:noFill/>
          <a:ln>
            <a:noFill/>
          </a:ln>
        </p:spPr>
        <p:txBody>
          <a:bodyPr lIns="91425" tIns="91425" rIns="91425" bIns="91425" anchor="t" anchorCtr="0"/>
          <a:lstStyle>
            <a:lvl1pPr marL="342900" marR="0" lvl="0" indent="-1397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83771" marR="0" lvl="1" indent="-123371"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2pPr>
            <a:lvl3pPr marL="1219200" marR="0" lvl="2" indent="-1016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3pPr>
            <a:lvl4pPr marL="1737360" marR="0" lvl="3"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4pPr>
            <a:lvl5pPr marL="2194560" marR="0" lvl="4"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43" name="Shape 43"/>
          <p:cNvSpPr txBox="1">
            <a:spLocks noGrp="1"/>
          </p:cNvSpPr>
          <p:nvPr>
            <p:ph type="body" idx="1"/>
          </p:nvPr>
        </p:nvSpPr>
        <p:spPr>
          <a:xfrm>
            <a:off x="1792288" y="4025503"/>
            <a:ext cx="5486400" cy="603647"/>
          </a:xfrm>
          <a:prstGeom prst="rect">
            <a:avLst/>
          </a:prstGeom>
          <a:noFill/>
          <a:ln>
            <a:noFill/>
          </a:ln>
        </p:spPr>
        <p:txBody>
          <a:bodyPr lIns="91425" tIns="91425" rIns="91425" bIns="91425" anchor="t" anchorCtr="0"/>
          <a:lstStyle>
            <a:lvl1pPr marL="0" marR="0" lvl="0" indent="0" algn="l" rtl="0">
              <a:lnSpc>
                <a:spcPct val="100000"/>
              </a:lnSpc>
              <a:spcBef>
                <a:spcPts val="300"/>
              </a:spcBef>
              <a:spcAft>
                <a:spcPts val="0"/>
              </a:spcAft>
              <a:buClr>
                <a:srgbClr val="000000"/>
              </a:buClr>
              <a:buFont typeface="Arial"/>
              <a:buNone/>
              <a:defRPr sz="1400" b="0" i="0" u="none" strike="noStrike" cap="none">
                <a:solidFill>
                  <a:srgbClr val="000000"/>
                </a:solidFill>
                <a:latin typeface="Calibri"/>
                <a:ea typeface="Calibri"/>
                <a:cs typeface="Calibri"/>
                <a:sym typeface="Calibri"/>
              </a:defRPr>
            </a:lvl1pPr>
            <a:lvl2pPr marL="0" marR="0" lvl="1" indent="457200" algn="l" rtl="0">
              <a:lnSpc>
                <a:spcPct val="100000"/>
              </a:lnSpc>
              <a:spcBef>
                <a:spcPts val="300"/>
              </a:spcBef>
              <a:spcAft>
                <a:spcPts val="0"/>
              </a:spcAft>
              <a:buClr>
                <a:srgbClr val="000000"/>
              </a:buClr>
              <a:buFont typeface="Arial"/>
              <a:buNone/>
              <a:defRPr sz="1400" b="0" i="0" u="none" strike="noStrike" cap="none">
                <a:solidFill>
                  <a:srgbClr val="000000"/>
                </a:solidFill>
                <a:latin typeface="Calibri"/>
                <a:ea typeface="Calibri"/>
                <a:cs typeface="Calibri"/>
                <a:sym typeface="Calibri"/>
              </a:defRPr>
            </a:lvl2pPr>
            <a:lvl3pPr marL="0" marR="0" lvl="2" indent="914400" algn="l" rtl="0">
              <a:lnSpc>
                <a:spcPct val="100000"/>
              </a:lnSpc>
              <a:spcBef>
                <a:spcPts val="300"/>
              </a:spcBef>
              <a:spcAft>
                <a:spcPts val="0"/>
              </a:spcAft>
              <a:buClr>
                <a:srgbClr val="000000"/>
              </a:buClr>
              <a:buFont typeface="Arial"/>
              <a:buNone/>
              <a:defRPr sz="1400" b="0" i="0" u="none" strike="noStrike" cap="none">
                <a:solidFill>
                  <a:srgbClr val="000000"/>
                </a:solidFill>
                <a:latin typeface="Calibri"/>
                <a:ea typeface="Calibri"/>
                <a:cs typeface="Calibri"/>
                <a:sym typeface="Calibri"/>
              </a:defRPr>
            </a:lvl3pPr>
            <a:lvl4pPr marL="0" marR="0" lvl="3" indent="1371600" algn="l" rtl="0">
              <a:lnSpc>
                <a:spcPct val="100000"/>
              </a:lnSpc>
              <a:spcBef>
                <a:spcPts val="300"/>
              </a:spcBef>
              <a:spcAft>
                <a:spcPts val="0"/>
              </a:spcAft>
              <a:buClr>
                <a:srgbClr val="000000"/>
              </a:buClr>
              <a:buFont typeface="Arial"/>
              <a:buNone/>
              <a:defRPr sz="1400" b="0" i="0" u="none" strike="noStrike" cap="none">
                <a:solidFill>
                  <a:srgbClr val="000000"/>
                </a:solidFill>
                <a:latin typeface="Calibri"/>
                <a:ea typeface="Calibri"/>
                <a:cs typeface="Calibri"/>
                <a:sym typeface="Calibri"/>
              </a:defRPr>
            </a:lvl4pPr>
            <a:lvl5pPr marL="0" marR="0" lvl="4" indent="1828800" algn="l" rtl="0">
              <a:lnSpc>
                <a:spcPct val="100000"/>
              </a:lnSpc>
              <a:spcBef>
                <a:spcPts val="300"/>
              </a:spcBef>
              <a:spcAft>
                <a:spcPts val="0"/>
              </a:spcAft>
              <a:buClr>
                <a:srgbClr val="000000"/>
              </a:buClr>
              <a:buFont typeface="Arial"/>
              <a:buNone/>
              <a:defRPr sz="1400" b="0" i="0" u="none" strike="noStrike" cap="none">
                <a:solidFill>
                  <a:srgbClr val="000000"/>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8422817" y="4769564"/>
            <a:ext cx="263982" cy="26924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Shape 7"/>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42900" marR="0" lvl="0" indent="-1397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83771" marR="0" lvl="1" indent="-123371"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2pPr>
            <a:lvl3pPr marL="1219200" marR="0" lvl="2" indent="-1016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3pPr>
            <a:lvl4pPr marL="1737360" marR="0" lvl="3"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4pPr>
            <a:lvl5pPr marL="2194560" marR="0" lvl="4"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5pPr>
            <a:lvl6pPr marL="2651760" marR="0" lvl="5"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8960" marR="0" lvl="6"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6159" marR="0" lvl="7"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3359" marR="0" lvl="8" indent="-16255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8422817" y="4769564"/>
            <a:ext cx="263982" cy="26924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png"/><Relationship Id="rId7"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5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55.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p:nvPr/>
        </p:nvSpPr>
        <p:spPr>
          <a:xfrm>
            <a:off x="2311125" y="234675"/>
            <a:ext cx="4521600" cy="4521600"/>
          </a:xfrm>
          <a:prstGeom prst="ellipse">
            <a:avLst/>
          </a:prstGeom>
          <a:solidFill>
            <a:srgbClr val="F3D9C7">
              <a:alpha val="40850"/>
            </a:srgbClr>
          </a:solidFill>
          <a:ln>
            <a:noFill/>
          </a:ln>
        </p:spPr>
        <p:txBody>
          <a:bodyPr lIns="91425" tIns="91425" rIns="91425" bIns="91425" anchor="ctr" anchorCtr="0">
            <a:noAutofit/>
          </a:bodyPr>
          <a:lstStyle/>
          <a:p>
            <a:pPr lvl="0">
              <a:spcBef>
                <a:spcPts val="0"/>
              </a:spcBef>
              <a:buNone/>
            </a:pPr>
            <a:endParaRPr/>
          </a:p>
        </p:txBody>
      </p:sp>
      <p:pic>
        <p:nvPicPr>
          <p:cNvPr id="58" name="Shape 58"/>
          <p:cNvPicPr preferRelativeResize="0"/>
          <p:nvPr/>
        </p:nvPicPr>
        <p:blipFill rotWithShape="1">
          <a:blip r:embed="rId3">
            <a:alphaModFix/>
          </a:blip>
          <a:srcRect r="42831"/>
          <a:stretch/>
        </p:blipFill>
        <p:spPr>
          <a:xfrm>
            <a:off x="844600" y="701300"/>
            <a:ext cx="1906150" cy="4051049"/>
          </a:xfrm>
          <a:prstGeom prst="rect">
            <a:avLst/>
          </a:prstGeom>
          <a:noFill/>
          <a:ln>
            <a:noFill/>
          </a:ln>
        </p:spPr>
      </p:pic>
      <p:pic>
        <p:nvPicPr>
          <p:cNvPr id="59" name="Shape 59"/>
          <p:cNvPicPr preferRelativeResize="0"/>
          <p:nvPr/>
        </p:nvPicPr>
        <p:blipFill rotWithShape="1">
          <a:blip r:embed="rId3">
            <a:alphaModFix/>
          </a:blip>
          <a:srcRect l="64237" r="-1783"/>
          <a:stretch/>
        </p:blipFill>
        <p:spPr>
          <a:xfrm>
            <a:off x="6544650" y="677925"/>
            <a:ext cx="1276000" cy="4129074"/>
          </a:xfrm>
          <a:prstGeom prst="rect">
            <a:avLst/>
          </a:prstGeom>
          <a:noFill/>
          <a:ln>
            <a:noFill/>
          </a:ln>
        </p:spPr>
      </p:pic>
      <p:sp>
        <p:nvSpPr>
          <p:cNvPr id="60" name="Shape 60"/>
          <p:cNvSpPr txBox="1"/>
          <p:nvPr/>
        </p:nvSpPr>
        <p:spPr>
          <a:xfrm>
            <a:off x="2523150" y="3313875"/>
            <a:ext cx="4097700" cy="977400"/>
          </a:xfrm>
          <a:prstGeom prst="rect">
            <a:avLst/>
          </a:prstGeom>
          <a:noFill/>
          <a:ln>
            <a:noFill/>
          </a:ln>
        </p:spPr>
        <p:txBody>
          <a:bodyPr lIns="91425" tIns="91425" rIns="91425" bIns="91425" anchor="ctr" anchorCtr="0">
            <a:noAutofit/>
          </a:bodyPr>
          <a:lstStyle/>
          <a:p>
            <a:pPr lvl="0" algn="ctr" rtl="0">
              <a:spcBef>
                <a:spcPts val="1000"/>
              </a:spcBef>
              <a:spcAft>
                <a:spcPts val="2000"/>
              </a:spcAft>
              <a:buNone/>
            </a:pPr>
            <a:r>
              <a:rPr lang="en-US" sz="2000" i="1">
                <a:solidFill>
                  <a:schemeClr val="dk1"/>
                </a:solidFill>
                <a:latin typeface="Georgia"/>
                <a:ea typeface="Georgia"/>
                <a:cs typeface="Georgia"/>
                <a:sym typeface="Georgia"/>
              </a:rPr>
              <a:t>Зачем быть финансово</a:t>
            </a:r>
            <a:br>
              <a:rPr lang="en-US" sz="2000" i="1">
                <a:solidFill>
                  <a:schemeClr val="dk1"/>
                </a:solidFill>
                <a:latin typeface="Georgia"/>
                <a:ea typeface="Georgia"/>
                <a:cs typeface="Georgia"/>
                <a:sym typeface="Georgia"/>
              </a:rPr>
            </a:br>
            <a:r>
              <a:rPr lang="en-US" sz="2000" i="1">
                <a:solidFill>
                  <a:schemeClr val="dk1"/>
                </a:solidFill>
                <a:latin typeface="Georgia"/>
                <a:ea typeface="Georgia"/>
                <a:cs typeface="Georgia"/>
                <a:sym typeface="Georgia"/>
              </a:rPr>
              <a:t>грамотным?</a:t>
            </a:r>
          </a:p>
        </p:txBody>
      </p:sp>
      <p:sp>
        <p:nvSpPr>
          <p:cNvPr id="61" name="Shape 61"/>
          <p:cNvSpPr txBox="1"/>
          <p:nvPr/>
        </p:nvSpPr>
        <p:spPr>
          <a:xfrm>
            <a:off x="2357850" y="1304200"/>
            <a:ext cx="4428300" cy="1248300"/>
          </a:xfrm>
          <a:prstGeom prst="rect">
            <a:avLst/>
          </a:prstGeom>
          <a:noFill/>
          <a:ln>
            <a:noFill/>
          </a:ln>
        </p:spPr>
        <p:txBody>
          <a:bodyPr lIns="91425" tIns="91425" rIns="91425" bIns="91425" anchor="ctr" anchorCtr="0">
            <a:noAutofit/>
          </a:bodyPr>
          <a:lstStyle/>
          <a:p>
            <a:pPr lvl="0" algn="ctr" rtl="0">
              <a:spcBef>
                <a:spcPts val="1000"/>
              </a:spcBef>
              <a:spcAft>
                <a:spcPts val="2000"/>
              </a:spcAft>
              <a:buNone/>
            </a:pPr>
            <a:r>
              <a:rPr lang="en-US" sz="3500" b="1">
                <a:solidFill>
                  <a:schemeClr val="dk1"/>
                </a:solidFill>
              </a:rPr>
              <a:t>С ДЕНЬГАМИ</a:t>
            </a:r>
          </a:p>
        </p:txBody>
      </p:sp>
      <p:sp>
        <p:nvSpPr>
          <p:cNvPr id="62" name="Shape 62"/>
          <p:cNvSpPr txBox="1"/>
          <p:nvPr/>
        </p:nvSpPr>
        <p:spPr>
          <a:xfrm>
            <a:off x="2357850" y="1987000"/>
            <a:ext cx="4428300" cy="1248300"/>
          </a:xfrm>
          <a:prstGeom prst="rect">
            <a:avLst/>
          </a:prstGeom>
          <a:noFill/>
          <a:ln>
            <a:noFill/>
          </a:ln>
        </p:spPr>
        <p:txBody>
          <a:bodyPr lIns="91425" tIns="91425" rIns="91425" bIns="91425" anchor="ctr" anchorCtr="0">
            <a:noAutofit/>
          </a:bodyPr>
          <a:lstStyle/>
          <a:p>
            <a:pPr lvl="0" algn="ctr" rtl="0">
              <a:spcBef>
                <a:spcPts val="1000"/>
              </a:spcBef>
              <a:spcAft>
                <a:spcPts val="2000"/>
              </a:spcAft>
              <a:buNone/>
            </a:pPr>
            <a:r>
              <a:rPr lang="en-US" sz="7500" b="1">
                <a:solidFill>
                  <a:schemeClr val="dk1"/>
                </a:solidFill>
              </a:rPr>
              <a:t>НА</a:t>
            </a:r>
            <a:r>
              <a:rPr lang="en-US" sz="3600" b="1">
                <a:solidFill>
                  <a:schemeClr val="dk1"/>
                </a:solidFill>
              </a:rPr>
              <a:t> </a:t>
            </a:r>
            <a:r>
              <a:rPr lang="en-US" sz="7500" b="1">
                <a:solidFill>
                  <a:schemeClr val="dk1"/>
                </a:solidFill>
              </a:rPr>
              <a:t>ТЫ</a:t>
            </a:r>
          </a:p>
        </p:txBody>
      </p:sp>
      <p:cxnSp>
        <p:nvCxnSpPr>
          <p:cNvPr id="63" name="Shape 63"/>
          <p:cNvCxnSpPr/>
          <p:nvPr/>
        </p:nvCxnSpPr>
        <p:spPr>
          <a:xfrm>
            <a:off x="4143475" y="3197100"/>
            <a:ext cx="857100" cy="0"/>
          </a:xfrm>
          <a:prstGeom prst="straightConnector1">
            <a:avLst/>
          </a:prstGeom>
          <a:noFill/>
          <a:ln w="19050" cap="flat" cmpd="sng">
            <a:solidFill>
              <a:srgbClr val="999999"/>
            </a:solidFill>
            <a:prstDash val="solid"/>
            <a:round/>
            <a:headEnd type="none" w="lg" len="lg"/>
            <a:tailEnd type="none" w="lg" len="lg"/>
          </a:ln>
        </p:spPr>
      </p:cxnSp>
      <p:pic>
        <p:nvPicPr>
          <p:cNvPr id="64" name="Shape 64"/>
          <p:cNvPicPr preferRelativeResize="0"/>
          <p:nvPr/>
        </p:nvPicPr>
        <p:blipFill>
          <a:blip r:embed="rId4">
            <a:alphaModFix/>
          </a:blip>
          <a:stretch>
            <a:fillRect/>
          </a:stretch>
        </p:blipFill>
        <p:spPr>
          <a:xfrm>
            <a:off x="3636950" y="733409"/>
            <a:ext cx="1777025" cy="5212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Shape 222"/>
          <p:cNvPicPr preferRelativeResize="0"/>
          <p:nvPr/>
        </p:nvPicPr>
        <p:blipFill>
          <a:blip r:embed="rId3">
            <a:alphaModFix/>
          </a:blip>
          <a:stretch>
            <a:fillRect/>
          </a:stretch>
        </p:blipFill>
        <p:spPr>
          <a:xfrm>
            <a:off x="4658574" y="732312"/>
            <a:ext cx="4485424" cy="3678874"/>
          </a:xfrm>
          <a:prstGeom prst="rect">
            <a:avLst/>
          </a:prstGeom>
          <a:noFill/>
          <a:ln>
            <a:noFill/>
          </a:ln>
        </p:spPr>
      </p:pic>
      <p:sp>
        <p:nvSpPr>
          <p:cNvPr id="223" name="Shape 223"/>
          <p:cNvSpPr/>
          <p:nvPr/>
        </p:nvSpPr>
        <p:spPr>
          <a:xfrm>
            <a:off x="492550" y="958225"/>
            <a:ext cx="4372200" cy="1913700"/>
          </a:xfrm>
          <a:prstGeom prst="rect">
            <a:avLst/>
          </a:prstGeom>
          <a:noFill/>
          <a:ln>
            <a:noFill/>
          </a:ln>
        </p:spPr>
        <p:txBody>
          <a:bodyPr lIns="45700" tIns="45700" rIns="45700" bIns="45700" anchor="t" anchorCtr="0">
            <a:noAutofit/>
          </a:bodyPr>
          <a:lstStyle/>
          <a:p>
            <a:pPr marL="457200" marR="0" lvl="0" indent="-311150" algn="l" rtl="0">
              <a:lnSpc>
                <a:spcPct val="150000"/>
              </a:lnSpc>
              <a:spcBef>
                <a:spcPts val="0"/>
              </a:spcBef>
              <a:spcAft>
                <a:spcPts val="0"/>
              </a:spcAft>
              <a:buSzPct val="100000"/>
              <a:buChar char="●"/>
            </a:pPr>
            <a:r>
              <a:rPr lang="en-US" sz="1300"/>
              <a:t>Положить деньги на депозитный счёт </a:t>
            </a:r>
          </a:p>
          <a:p>
            <a:pPr marL="457200" marR="0" lvl="0" indent="-311150" algn="l" rtl="0">
              <a:lnSpc>
                <a:spcPct val="150000"/>
              </a:lnSpc>
              <a:spcBef>
                <a:spcPts val="0"/>
              </a:spcBef>
              <a:spcAft>
                <a:spcPts val="0"/>
              </a:spcAft>
              <a:buClr>
                <a:srgbClr val="000000"/>
              </a:buClr>
              <a:buSzPct val="100000"/>
              <a:buFont typeface="Arial"/>
              <a:buChar char="●"/>
            </a:pPr>
            <a:r>
              <a:rPr lang="en-US" sz="1300" b="0" i="0" u="none" strike="noStrike" cap="none">
                <a:solidFill>
                  <a:srgbClr val="000000"/>
                </a:solidFill>
                <a:latin typeface="Arial"/>
                <a:ea typeface="Arial"/>
                <a:cs typeface="Arial"/>
                <a:sym typeface="Arial"/>
              </a:rPr>
              <a:t>Оплатить услуги, налоги, штрафы </a:t>
            </a:r>
          </a:p>
          <a:p>
            <a:pPr marL="457200" marR="0" lvl="0" indent="-311150" algn="l" rtl="0">
              <a:lnSpc>
                <a:spcPct val="150000"/>
              </a:lnSpc>
              <a:spcBef>
                <a:spcPts val="0"/>
              </a:spcBef>
              <a:spcAft>
                <a:spcPts val="0"/>
              </a:spcAft>
              <a:buClr>
                <a:srgbClr val="000000"/>
              </a:buClr>
              <a:buSzPct val="100000"/>
              <a:buFont typeface="Arial"/>
              <a:buChar char="●"/>
            </a:pPr>
            <a:r>
              <a:rPr lang="en-US" sz="1300" b="0" i="0" u="none" strike="noStrike" cap="none">
                <a:solidFill>
                  <a:srgbClr val="000000"/>
                </a:solidFill>
                <a:latin typeface="Arial"/>
                <a:ea typeface="Arial"/>
                <a:cs typeface="Arial"/>
                <a:sym typeface="Arial"/>
              </a:rPr>
              <a:t>Перевести деньги</a:t>
            </a:r>
          </a:p>
          <a:p>
            <a:pPr marL="457200" marR="0" lvl="0" indent="-311150" algn="l" rtl="0">
              <a:lnSpc>
                <a:spcPct val="150000"/>
              </a:lnSpc>
              <a:spcBef>
                <a:spcPts val="0"/>
              </a:spcBef>
              <a:spcAft>
                <a:spcPts val="0"/>
              </a:spcAft>
              <a:buSzPct val="100000"/>
              <a:buChar char="●"/>
            </a:pPr>
            <a:r>
              <a:rPr lang="en-US" sz="1300"/>
              <a:t>Оформить банковскую карту</a:t>
            </a:r>
          </a:p>
          <a:p>
            <a:pPr marL="457200" marR="0" lvl="0" indent="-311150" algn="l" rtl="0">
              <a:lnSpc>
                <a:spcPct val="150000"/>
              </a:lnSpc>
              <a:spcBef>
                <a:spcPts val="0"/>
              </a:spcBef>
              <a:spcAft>
                <a:spcPts val="0"/>
              </a:spcAft>
              <a:buSzPct val="100000"/>
              <a:buChar char="●"/>
            </a:pPr>
            <a:r>
              <a:rPr lang="en-US" sz="1300"/>
              <a:t>Заменить повреждённые банкноты</a:t>
            </a:r>
          </a:p>
          <a:p>
            <a:pPr marL="457200" marR="0" lvl="0" indent="-311150" algn="l" rtl="0">
              <a:lnSpc>
                <a:spcPct val="150000"/>
              </a:lnSpc>
              <a:spcBef>
                <a:spcPts val="0"/>
              </a:spcBef>
              <a:spcAft>
                <a:spcPts val="0"/>
              </a:spcAft>
              <a:buClr>
                <a:srgbClr val="000000"/>
              </a:buClr>
              <a:buSzPct val="100000"/>
              <a:buFont typeface="Arial"/>
              <a:buChar char="●"/>
            </a:pPr>
            <a:r>
              <a:rPr lang="en-US" sz="1300" b="0" i="0" u="none" strike="noStrike" cap="none">
                <a:solidFill>
                  <a:srgbClr val="000000"/>
                </a:solidFill>
                <a:latin typeface="Arial"/>
                <a:ea typeface="Arial"/>
                <a:cs typeface="Arial"/>
                <a:sym typeface="Arial"/>
              </a:rPr>
              <a:t>Обменять валюту</a:t>
            </a:r>
          </a:p>
          <a:p>
            <a:pPr marL="457200" marR="0" lvl="0" indent="-311150" algn="l" rtl="0">
              <a:lnSpc>
                <a:spcPct val="150000"/>
              </a:lnSpc>
              <a:spcBef>
                <a:spcPts val="0"/>
              </a:spcBef>
              <a:spcAft>
                <a:spcPts val="0"/>
              </a:spcAft>
              <a:buClr>
                <a:srgbClr val="000000"/>
              </a:buClr>
              <a:buSzPct val="100000"/>
              <a:buFont typeface="Arial"/>
              <a:buChar char="●"/>
            </a:pPr>
            <a:r>
              <a:rPr lang="en-US" sz="1300" b="0" i="0" u="none" strike="noStrike" cap="none">
                <a:solidFill>
                  <a:srgbClr val="000000"/>
                </a:solidFill>
                <a:latin typeface="Arial"/>
                <a:ea typeface="Arial"/>
                <a:cs typeface="Arial"/>
                <a:sym typeface="Arial"/>
              </a:rPr>
              <a:t>Получить кредит </a:t>
            </a:r>
          </a:p>
        </p:txBody>
      </p:sp>
      <p:sp>
        <p:nvSpPr>
          <p:cNvPr id="224" name="Shape 224"/>
          <p:cNvSpPr/>
          <p:nvPr/>
        </p:nvSpPr>
        <p:spPr>
          <a:xfrm>
            <a:off x="631225" y="3233850"/>
            <a:ext cx="4760400" cy="951600"/>
          </a:xfrm>
          <a:prstGeom prst="rect">
            <a:avLst/>
          </a:prstGeom>
          <a:noFill/>
          <a:ln>
            <a:noFill/>
          </a:ln>
        </p:spPr>
        <p:txBody>
          <a:bodyPr lIns="45700" tIns="45700" rIns="45700" bIns="45700" anchor="ctr" anchorCtr="0">
            <a:noAutofit/>
          </a:bodyPr>
          <a:lstStyle/>
          <a:p>
            <a:pPr marL="0" marR="0" lvl="0" indent="0" algn="l" rtl="0">
              <a:lnSpc>
                <a:spcPct val="115000"/>
              </a:lnSpc>
              <a:spcBef>
                <a:spcPts val="0"/>
              </a:spcBef>
              <a:spcAft>
                <a:spcPts val="0"/>
              </a:spcAft>
              <a:buClr>
                <a:srgbClr val="000000"/>
              </a:buClr>
              <a:buSzPct val="25000"/>
              <a:buFont typeface="Calibri"/>
              <a:buNone/>
            </a:pPr>
            <a:r>
              <a:rPr lang="en-US" sz="2000" b="1" i="0" u="none" strike="noStrike" cap="none">
                <a:solidFill>
                  <a:srgbClr val="000000"/>
                </a:solidFill>
                <a:latin typeface="Calibri"/>
                <a:ea typeface="Calibri"/>
                <a:cs typeface="Calibri"/>
                <a:sym typeface="Calibri"/>
              </a:rPr>
              <a:t>Для чего нам нужны</a:t>
            </a:r>
            <a:r>
              <a:rPr lang="en-US" sz="2000" b="1">
                <a:latin typeface="Calibri"/>
                <a:ea typeface="Calibri"/>
                <a:cs typeface="Calibri"/>
                <a:sym typeface="Calibri"/>
              </a:rPr>
              <a:t/>
            </a:r>
            <a:br>
              <a:rPr lang="en-US" sz="2000" b="1">
                <a:latin typeface="Calibri"/>
                <a:ea typeface="Calibri"/>
                <a:cs typeface="Calibri"/>
                <a:sym typeface="Calibri"/>
              </a:rPr>
            </a:br>
            <a:r>
              <a:rPr lang="en-US" sz="2000" i="1" u="none" strike="noStrike" cap="none">
                <a:solidFill>
                  <a:srgbClr val="000000"/>
                </a:solidFill>
                <a:latin typeface="Georgia"/>
                <a:ea typeface="Georgia"/>
                <a:cs typeface="Georgia"/>
                <a:sym typeface="Georgia"/>
              </a:rPr>
              <a:t>микрофинансовые организации?</a:t>
            </a:r>
          </a:p>
        </p:txBody>
      </p:sp>
      <p:pic>
        <p:nvPicPr>
          <p:cNvPr id="225" name="Shape 225"/>
          <p:cNvPicPr preferRelativeResize="0"/>
          <p:nvPr/>
        </p:nvPicPr>
        <p:blipFill rotWithShape="1">
          <a:blip r:embed="rId4">
            <a:alphaModFix/>
          </a:blip>
          <a:srcRect r="5864"/>
          <a:stretch/>
        </p:blipFill>
        <p:spPr>
          <a:xfrm>
            <a:off x="7461525" y="4447199"/>
            <a:ext cx="1457100" cy="696300"/>
          </a:xfrm>
          <a:prstGeom prst="rect">
            <a:avLst/>
          </a:prstGeom>
          <a:noFill/>
          <a:ln>
            <a:noFill/>
          </a:ln>
        </p:spPr>
      </p:pic>
      <p:sp>
        <p:nvSpPr>
          <p:cNvPr id="226" name="Shape 226"/>
          <p:cNvSpPr/>
          <p:nvPr/>
        </p:nvSpPr>
        <p:spPr>
          <a:xfrm>
            <a:off x="492550" y="4108025"/>
            <a:ext cx="3993300" cy="802500"/>
          </a:xfrm>
          <a:prstGeom prst="rect">
            <a:avLst/>
          </a:prstGeom>
          <a:noFill/>
          <a:ln>
            <a:noFill/>
          </a:ln>
        </p:spPr>
        <p:txBody>
          <a:bodyPr lIns="45700" tIns="45700" rIns="45700" bIns="45700" anchor="t" anchorCtr="0">
            <a:noAutofit/>
          </a:bodyPr>
          <a:lstStyle/>
          <a:p>
            <a:pPr marL="457200" marR="0" lvl="0" indent="-311150" algn="l" rtl="0">
              <a:lnSpc>
                <a:spcPct val="150000"/>
              </a:lnSpc>
              <a:spcBef>
                <a:spcPts val="0"/>
              </a:spcBef>
              <a:spcAft>
                <a:spcPts val="0"/>
              </a:spcAft>
              <a:buClr>
                <a:srgbClr val="000000"/>
              </a:buClr>
              <a:buSzPct val="100000"/>
              <a:buFont typeface="Arial"/>
              <a:buChar char="●"/>
            </a:pPr>
            <a:r>
              <a:rPr lang="en-US" sz="1300" b="0" i="0" u="none" strike="noStrike" cap="none">
                <a:solidFill>
                  <a:srgbClr val="000000"/>
                </a:solidFill>
                <a:latin typeface="Arial"/>
                <a:ea typeface="Arial"/>
                <a:cs typeface="Arial"/>
                <a:sym typeface="Arial"/>
              </a:rPr>
              <a:t>Получить потребительский за</a:t>
            </a:r>
            <a:r>
              <a:rPr lang="en-US" sz="1300"/>
              <a:t>ё</a:t>
            </a:r>
            <a:r>
              <a:rPr lang="en-US" sz="1300" b="0" i="0" u="none" strike="noStrike" cap="none">
                <a:solidFill>
                  <a:srgbClr val="000000"/>
                </a:solidFill>
                <a:latin typeface="Arial"/>
                <a:ea typeface="Arial"/>
                <a:cs typeface="Arial"/>
                <a:sym typeface="Arial"/>
              </a:rPr>
              <a:t>м</a:t>
            </a:r>
          </a:p>
          <a:p>
            <a:pPr marL="457200" marR="0" lvl="0" indent="-311150" algn="l" rtl="0">
              <a:lnSpc>
                <a:spcPct val="150000"/>
              </a:lnSpc>
              <a:spcBef>
                <a:spcPts val="0"/>
              </a:spcBef>
              <a:spcAft>
                <a:spcPts val="0"/>
              </a:spcAft>
              <a:buClr>
                <a:srgbClr val="000000"/>
              </a:buClr>
              <a:buSzPct val="100000"/>
              <a:buFont typeface="Arial"/>
              <a:buChar char="●"/>
            </a:pPr>
            <a:r>
              <a:rPr lang="en-US" sz="1300" b="0" i="0" u="none" strike="noStrike" cap="none">
                <a:solidFill>
                  <a:srgbClr val="000000"/>
                </a:solidFill>
                <a:latin typeface="Arial"/>
                <a:ea typeface="Arial"/>
                <a:cs typeface="Arial"/>
                <a:sym typeface="Arial"/>
              </a:rPr>
              <a:t>Получить предпринимательский за</a:t>
            </a:r>
            <a:r>
              <a:rPr lang="en-US" sz="1300"/>
              <a:t>ё</a:t>
            </a:r>
            <a:r>
              <a:rPr lang="en-US" sz="1300" b="0" i="0" u="none" strike="noStrike" cap="none">
                <a:solidFill>
                  <a:srgbClr val="000000"/>
                </a:solidFill>
                <a:latin typeface="Arial"/>
                <a:ea typeface="Arial"/>
                <a:cs typeface="Arial"/>
                <a:sym typeface="Arial"/>
              </a:rPr>
              <a:t>м</a:t>
            </a:r>
          </a:p>
        </p:txBody>
      </p:sp>
      <p:sp>
        <p:nvSpPr>
          <p:cNvPr id="227" name="Shape 227"/>
          <p:cNvSpPr txBox="1">
            <a:spLocks noGrp="1"/>
          </p:cNvSpPr>
          <p:nvPr>
            <p:ph type="ctrTitle" idx="4294967295"/>
          </p:nvPr>
        </p:nvSpPr>
        <p:spPr>
          <a:xfrm>
            <a:off x="631225" y="383625"/>
            <a:ext cx="4092900" cy="553800"/>
          </a:xfrm>
          <a:prstGeom prst="rect">
            <a:avLst/>
          </a:prstGeom>
          <a:noFill/>
          <a:ln>
            <a:noFill/>
          </a:ln>
        </p:spPr>
        <p:txBody>
          <a:bodyPr lIns="45700" tIns="45700" rIns="45700" bIns="45700" anchor="ctr" anchorCtr="0">
            <a:noAutofit/>
          </a:bodyPr>
          <a:lstStyle/>
          <a:p>
            <a:pPr marL="0" marR="0" lvl="0" indent="0" algn="l" rtl="0">
              <a:lnSpc>
                <a:spcPct val="120000"/>
              </a:lnSpc>
              <a:spcBef>
                <a:spcPts val="0"/>
              </a:spcBef>
              <a:spcAft>
                <a:spcPts val="0"/>
              </a:spcAft>
              <a:buClr>
                <a:srgbClr val="000000"/>
              </a:buClr>
              <a:buSzPct val="25000"/>
              <a:buFont typeface="Calibri"/>
              <a:buNone/>
            </a:pPr>
            <a:r>
              <a:rPr lang="en-US" sz="2000" b="1">
                <a:latin typeface="Arial"/>
                <a:ea typeface="Arial"/>
                <a:cs typeface="Arial"/>
                <a:sym typeface="Arial"/>
              </a:rPr>
              <a:t>Для чего нам нужны </a:t>
            </a:r>
            <a:r>
              <a:rPr lang="en-US" sz="2000" i="1">
                <a:latin typeface="Georgia"/>
                <a:ea typeface="Georgia"/>
                <a:cs typeface="Georgia"/>
                <a:sym typeface="Georgia"/>
              </a:rPr>
              <a:t>банки</a:t>
            </a:r>
            <a:r>
              <a:rPr lang="en-US" sz="2000" i="1" u="none" strike="noStrike" cap="none">
                <a:solidFill>
                  <a:srgbClr val="000000"/>
                </a:solidFill>
                <a:latin typeface="Georgia"/>
                <a:ea typeface="Georgia"/>
                <a:cs typeface="Georgia"/>
                <a:sym typeface="Georgia"/>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p:nvPr/>
        </p:nvSpPr>
        <p:spPr>
          <a:xfrm>
            <a:off x="5224650" y="1328525"/>
            <a:ext cx="2502900" cy="791400"/>
          </a:xfrm>
          <a:prstGeom prst="rect">
            <a:avLst/>
          </a:prstGeom>
          <a:noFill/>
          <a:ln>
            <a:noFill/>
          </a:ln>
        </p:spPr>
        <p:txBody>
          <a:bodyPr lIns="45700" tIns="45700" rIns="45700" bIns="45700" anchor="t" anchorCtr="0">
            <a:noAutofit/>
          </a:bodyPr>
          <a:lstStyle/>
          <a:p>
            <a:pPr marL="0" marR="0" lvl="0" indent="0" algn="l" rtl="0">
              <a:lnSpc>
                <a:spcPct val="115000"/>
              </a:lnSpc>
              <a:spcBef>
                <a:spcPts val="0"/>
              </a:spcBef>
              <a:spcAft>
                <a:spcPts val="0"/>
              </a:spcAft>
              <a:buClr>
                <a:srgbClr val="000000"/>
              </a:buClr>
              <a:buSzPct val="25000"/>
              <a:buFont typeface="Arial"/>
              <a:buNone/>
            </a:pPr>
            <a:r>
              <a:rPr lang="en-US" sz="1500">
                <a:solidFill>
                  <a:schemeClr val="dk1"/>
                </a:solidFill>
              </a:rPr>
              <a:t>Застраховать жизнь </a:t>
            </a:r>
            <a:br>
              <a:rPr lang="en-US" sz="1500">
                <a:solidFill>
                  <a:schemeClr val="dk1"/>
                </a:solidFill>
              </a:rPr>
            </a:br>
            <a:r>
              <a:rPr lang="en-US" sz="1500">
                <a:solidFill>
                  <a:schemeClr val="dk1"/>
                </a:solidFill>
              </a:rPr>
              <a:t>и здоровье</a:t>
            </a:r>
          </a:p>
        </p:txBody>
      </p:sp>
      <p:sp>
        <p:nvSpPr>
          <p:cNvPr id="233" name="Shape 233"/>
          <p:cNvSpPr txBox="1">
            <a:spLocks noGrp="1"/>
          </p:cNvSpPr>
          <p:nvPr>
            <p:ph type="ctrTitle" idx="4294967295"/>
          </p:nvPr>
        </p:nvSpPr>
        <p:spPr>
          <a:xfrm>
            <a:off x="1532401" y="19550"/>
            <a:ext cx="5737500" cy="1102500"/>
          </a:xfrm>
          <a:prstGeom prst="rect">
            <a:avLst/>
          </a:prstGeom>
          <a:noFill/>
          <a:ln>
            <a:noFill/>
          </a:ln>
        </p:spPr>
        <p:txBody>
          <a:bodyPr lIns="45700" tIns="45700" rIns="45700" bIns="45700" anchor="ctr" anchorCtr="0">
            <a:noAutofit/>
          </a:bodyPr>
          <a:lstStyle/>
          <a:p>
            <a:pPr marL="0" marR="0" lvl="0" indent="0" rtl="0">
              <a:lnSpc>
                <a:spcPct val="120000"/>
              </a:lnSpc>
              <a:spcBef>
                <a:spcPts val="0"/>
              </a:spcBef>
              <a:spcAft>
                <a:spcPts val="0"/>
              </a:spcAft>
              <a:buClr>
                <a:srgbClr val="000000"/>
              </a:buClr>
              <a:buSzPct val="25000"/>
              <a:buFont typeface="Calibri"/>
              <a:buNone/>
            </a:pPr>
            <a:r>
              <a:rPr lang="en-US" sz="2000" b="1">
                <a:latin typeface="Arial"/>
                <a:ea typeface="Arial"/>
                <a:cs typeface="Arial"/>
                <a:sym typeface="Arial"/>
              </a:rPr>
              <a:t>Для чего нам нужны </a:t>
            </a:r>
            <a:r>
              <a:rPr lang="en-US" sz="2000" i="1">
                <a:latin typeface="Georgia"/>
                <a:ea typeface="Georgia"/>
                <a:cs typeface="Georgia"/>
                <a:sym typeface="Georgia"/>
              </a:rPr>
              <a:t>страховые компании</a:t>
            </a:r>
            <a:r>
              <a:rPr lang="en-US" sz="2000" i="1" u="none" strike="noStrike" cap="none">
                <a:solidFill>
                  <a:srgbClr val="000000"/>
                </a:solidFill>
                <a:latin typeface="Georgia"/>
                <a:ea typeface="Georgia"/>
                <a:cs typeface="Georgia"/>
                <a:sym typeface="Georgia"/>
              </a:rPr>
              <a:t>?</a:t>
            </a:r>
          </a:p>
        </p:txBody>
      </p:sp>
      <p:sp>
        <p:nvSpPr>
          <p:cNvPr id="234" name="Shape 234"/>
          <p:cNvSpPr/>
          <p:nvPr/>
        </p:nvSpPr>
        <p:spPr>
          <a:xfrm>
            <a:off x="5224650" y="2172125"/>
            <a:ext cx="2502900" cy="655200"/>
          </a:xfrm>
          <a:prstGeom prst="rect">
            <a:avLst/>
          </a:prstGeom>
          <a:noFill/>
          <a:ln>
            <a:noFill/>
          </a:ln>
        </p:spPr>
        <p:txBody>
          <a:bodyPr lIns="45700" tIns="45700" rIns="45700" bIns="45700" anchor="t" anchorCtr="0">
            <a:noAutofit/>
          </a:bodyPr>
          <a:lstStyle/>
          <a:p>
            <a:pPr lvl="0" rtl="0">
              <a:lnSpc>
                <a:spcPct val="115000"/>
              </a:lnSpc>
              <a:spcBef>
                <a:spcPts val="0"/>
              </a:spcBef>
              <a:buClr>
                <a:schemeClr val="dk1"/>
              </a:buClr>
              <a:buSzPct val="25000"/>
              <a:buFont typeface="Arial"/>
              <a:buNone/>
            </a:pPr>
            <a:r>
              <a:rPr lang="en-US" sz="1500">
                <a:solidFill>
                  <a:schemeClr val="dk1"/>
                </a:solidFill>
              </a:rPr>
              <a:t>Застраховать гражданскую ответственность </a:t>
            </a:r>
          </a:p>
          <a:p>
            <a:pPr lvl="0" rtl="0">
              <a:lnSpc>
                <a:spcPct val="115000"/>
              </a:lnSpc>
              <a:spcBef>
                <a:spcPts val="0"/>
              </a:spcBef>
              <a:buClr>
                <a:schemeClr val="dk1"/>
              </a:buClr>
              <a:buFont typeface="Arial"/>
              <a:buNone/>
            </a:pPr>
            <a:endParaRPr sz="1500">
              <a:solidFill>
                <a:schemeClr val="dk1"/>
              </a:solidFill>
            </a:endParaRPr>
          </a:p>
          <a:p>
            <a:pPr marL="0" marR="0" lvl="0" indent="0" algn="l" rtl="0">
              <a:lnSpc>
                <a:spcPct val="115000"/>
              </a:lnSpc>
              <a:spcBef>
                <a:spcPts val="0"/>
              </a:spcBef>
              <a:spcAft>
                <a:spcPts val="0"/>
              </a:spcAft>
              <a:buClr>
                <a:srgbClr val="000000"/>
              </a:buClr>
              <a:buSzPct val="25000"/>
              <a:buFont typeface="Arial"/>
              <a:buNone/>
            </a:pPr>
            <a:r>
              <a:rPr lang="en-US" sz="1500"/>
              <a:t> </a:t>
            </a:r>
          </a:p>
          <a:p>
            <a:pPr marL="0" marR="0" lvl="0" indent="0" algn="l" rtl="0">
              <a:lnSpc>
                <a:spcPct val="115000"/>
              </a:lnSpc>
              <a:spcBef>
                <a:spcPts val="0"/>
              </a:spcBef>
              <a:spcAft>
                <a:spcPts val="0"/>
              </a:spcAft>
              <a:buClr>
                <a:srgbClr val="000000"/>
              </a:buClr>
              <a:buFont typeface="Arial"/>
              <a:buNone/>
            </a:pPr>
            <a:endParaRPr sz="1500"/>
          </a:p>
        </p:txBody>
      </p:sp>
      <p:sp>
        <p:nvSpPr>
          <p:cNvPr id="235" name="Shape 235"/>
          <p:cNvSpPr/>
          <p:nvPr/>
        </p:nvSpPr>
        <p:spPr>
          <a:xfrm>
            <a:off x="5224650" y="3040675"/>
            <a:ext cx="3103800" cy="1102500"/>
          </a:xfrm>
          <a:prstGeom prst="rect">
            <a:avLst/>
          </a:prstGeom>
          <a:noFill/>
          <a:ln>
            <a:noFill/>
          </a:ln>
        </p:spPr>
        <p:txBody>
          <a:bodyPr lIns="45700" tIns="45700" rIns="45700" bIns="45700" anchor="t" anchorCtr="0">
            <a:noAutofit/>
          </a:bodyPr>
          <a:lstStyle/>
          <a:p>
            <a:pPr lvl="0" rtl="0">
              <a:lnSpc>
                <a:spcPct val="115000"/>
              </a:lnSpc>
              <a:spcBef>
                <a:spcPts val="0"/>
              </a:spcBef>
              <a:buClr>
                <a:schemeClr val="dk1"/>
              </a:buClr>
              <a:buSzPct val="73333"/>
              <a:buFont typeface="Arial"/>
              <a:buNone/>
            </a:pPr>
            <a:r>
              <a:rPr lang="en-US" sz="1500">
                <a:solidFill>
                  <a:schemeClr val="dk1"/>
                </a:solidFill>
              </a:rPr>
              <a:t>Застраховать имущество (квартира, автомобиль, загородный дом, дорогая техника)</a:t>
            </a:r>
          </a:p>
        </p:txBody>
      </p:sp>
      <p:pic>
        <p:nvPicPr>
          <p:cNvPr id="236" name="Shape 236"/>
          <p:cNvPicPr preferRelativeResize="0"/>
          <p:nvPr/>
        </p:nvPicPr>
        <p:blipFill>
          <a:blip r:embed="rId3">
            <a:alphaModFix/>
          </a:blip>
          <a:stretch>
            <a:fillRect/>
          </a:stretch>
        </p:blipFill>
        <p:spPr>
          <a:xfrm>
            <a:off x="446917" y="1617750"/>
            <a:ext cx="4571366" cy="2829450"/>
          </a:xfrm>
          <a:prstGeom prst="rect">
            <a:avLst/>
          </a:prstGeom>
          <a:noFill/>
          <a:ln>
            <a:noFill/>
          </a:ln>
        </p:spPr>
      </p:pic>
      <p:pic>
        <p:nvPicPr>
          <p:cNvPr id="237" name="Shape 237"/>
          <p:cNvPicPr preferRelativeResize="0"/>
          <p:nvPr/>
        </p:nvPicPr>
        <p:blipFill rotWithShape="1">
          <a:blip r:embed="rId4">
            <a:alphaModFix/>
          </a:blip>
          <a:srcRect r="5864"/>
          <a:stretch/>
        </p:blipFill>
        <p:spPr>
          <a:xfrm>
            <a:off x="7461525" y="4447199"/>
            <a:ext cx="1457100" cy="696300"/>
          </a:xfrm>
          <a:prstGeom prst="rect">
            <a:avLst/>
          </a:prstGeom>
          <a:noFill/>
          <a:ln>
            <a:noFill/>
          </a:ln>
        </p:spPr>
      </p:pic>
      <p:pic>
        <p:nvPicPr>
          <p:cNvPr id="238" name="Shape 238"/>
          <p:cNvPicPr preferRelativeResize="0"/>
          <p:nvPr/>
        </p:nvPicPr>
        <p:blipFill>
          <a:blip r:embed="rId5">
            <a:alphaModFix/>
          </a:blip>
          <a:stretch>
            <a:fillRect/>
          </a:stretch>
        </p:blipFill>
        <p:spPr>
          <a:xfrm>
            <a:off x="4582400" y="1306250"/>
            <a:ext cx="533400" cy="533400"/>
          </a:xfrm>
          <a:prstGeom prst="rect">
            <a:avLst/>
          </a:prstGeom>
          <a:noFill/>
          <a:ln>
            <a:noFill/>
          </a:ln>
        </p:spPr>
      </p:pic>
      <p:pic>
        <p:nvPicPr>
          <p:cNvPr id="239" name="Shape 239"/>
          <p:cNvPicPr preferRelativeResize="0"/>
          <p:nvPr/>
        </p:nvPicPr>
        <p:blipFill>
          <a:blip r:embed="rId6">
            <a:alphaModFix/>
          </a:blip>
          <a:stretch>
            <a:fillRect/>
          </a:stretch>
        </p:blipFill>
        <p:spPr>
          <a:xfrm>
            <a:off x="4582400" y="2200175"/>
            <a:ext cx="533400" cy="533400"/>
          </a:xfrm>
          <a:prstGeom prst="rect">
            <a:avLst/>
          </a:prstGeom>
          <a:noFill/>
          <a:ln>
            <a:noFill/>
          </a:ln>
        </p:spPr>
      </p:pic>
      <p:pic>
        <p:nvPicPr>
          <p:cNvPr id="240" name="Shape 240"/>
          <p:cNvPicPr preferRelativeResize="0"/>
          <p:nvPr/>
        </p:nvPicPr>
        <p:blipFill>
          <a:blip r:embed="rId7">
            <a:alphaModFix/>
          </a:blip>
          <a:stretch>
            <a:fillRect/>
          </a:stretch>
        </p:blipFill>
        <p:spPr>
          <a:xfrm>
            <a:off x="4582400" y="3094100"/>
            <a:ext cx="533400" cy="533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Shape 245"/>
          <p:cNvPicPr preferRelativeResize="0"/>
          <p:nvPr/>
        </p:nvPicPr>
        <p:blipFill>
          <a:blip r:embed="rId3">
            <a:alphaModFix/>
          </a:blip>
          <a:stretch>
            <a:fillRect/>
          </a:stretch>
        </p:blipFill>
        <p:spPr>
          <a:xfrm>
            <a:off x="896250" y="1380499"/>
            <a:ext cx="3348675" cy="3254924"/>
          </a:xfrm>
          <a:prstGeom prst="rect">
            <a:avLst/>
          </a:prstGeom>
          <a:noFill/>
          <a:ln>
            <a:noFill/>
          </a:ln>
        </p:spPr>
      </p:pic>
      <p:sp>
        <p:nvSpPr>
          <p:cNvPr id="246" name="Shape 246"/>
          <p:cNvSpPr/>
          <p:nvPr/>
        </p:nvSpPr>
        <p:spPr>
          <a:xfrm>
            <a:off x="5334049" y="1721400"/>
            <a:ext cx="2958300" cy="362100"/>
          </a:xfrm>
          <a:prstGeom prst="rect">
            <a:avLst/>
          </a:prstGeom>
          <a:noFill/>
          <a:ln>
            <a:noFill/>
          </a:ln>
        </p:spPr>
        <p:txBody>
          <a:bodyPr lIns="45700" tIns="45700" rIns="45700" bIns="45700" anchor="t" anchorCtr="0">
            <a:noAutofit/>
          </a:bodyPr>
          <a:lstStyle/>
          <a:p>
            <a:pPr marL="0" marR="0" lvl="0" indent="0" algn="l" rtl="0">
              <a:lnSpc>
                <a:spcPct val="115000"/>
              </a:lnSpc>
              <a:spcBef>
                <a:spcPts val="0"/>
              </a:spcBef>
              <a:spcAft>
                <a:spcPts val="0"/>
              </a:spcAft>
              <a:buClr>
                <a:srgbClr val="000000"/>
              </a:buClr>
              <a:buSzPct val="25000"/>
              <a:buFont typeface="Arial"/>
              <a:buNone/>
            </a:pPr>
            <a:r>
              <a:rPr lang="en-US" sz="1500">
                <a:solidFill>
                  <a:schemeClr val="dk1"/>
                </a:solidFill>
              </a:rPr>
              <a:t>Государственная пенсия</a:t>
            </a:r>
          </a:p>
        </p:txBody>
      </p:sp>
      <p:sp>
        <p:nvSpPr>
          <p:cNvPr id="247" name="Shape 247"/>
          <p:cNvSpPr txBox="1">
            <a:spLocks noGrp="1"/>
          </p:cNvSpPr>
          <p:nvPr>
            <p:ph type="ctrTitle" idx="4294967295"/>
          </p:nvPr>
        </p:nvSpPr>
        <p:spPr>
          <a:xfrm>
            <a:off x="1532401" y="195600"/>
            <a:ext cx="5737500" cy="1102500"/>
          </a:xfrm>
          <a:prstGeom prst="rect">
            <a:avLst/>
          </a:prstGeom>
          <a:noFill/>
          <a:ln>
            <a:noFill/>
          </a:ln>
        </p:spPr>
        <p:txBody>
          <a:bodyPr lIns="45700" tIns="45700" rIns="45700" bIns="45700" anchor="ctr" anchorCtr="0">
            <a:noAutofit/>
          </a:bodyPr>
          <a:lstStyle/>
          <a:p>
            <a:pPr marL="0" marR="0" lvl="0" indent="0" rtl="0">
              <a:lnSpc>
                <a:spcPct val="120000"/>
              </a:lnSpc>
              <a:spcBef>
                <a:spcPts val="0"/>
              </a:spcBef>
              <a:spcAft>
                <a:spcPts val="0"/>
              </a:spcAft>
              <a:buClr>
                <a:srgbClr val="000000"/>
              </a:buClr>
              <a:buSzPct val="25000"/>
              <a:buFont typeface="Calibri"/>
              <a:buNone/>
            </a:pPr>
            <a:r>
              <a:rPr lang="en-US" sz="2000" b="1">
                <a:latin typeface="Arial"/>
                <a:ea typeface="Arial"/>
                <a:cs typeface="Arial"/>
                <a:sym typeface="Arial"/>
              </a:rPr>
              <a:t>Из чего формируются наши</a:t>
            </a:r>
            <a:br>
              <a:rPr lang="en-US" sz="2000" b="1">
                <a:latin typeface="Arial"/>
                <a:ea typeface="Arial"/>
                <a:cs typeface="Arial"/>
                <a:sym typeface="Arial"/>
              </a:rPr>
            </a:br>
            <a:r>
              <a:rPr lang="en-US" sz="2000" i="1">
                <a:latin typeface="Georgia"/>
                <a:ea typeface="Georgia"/>
                <a:cs typeface="Georgia"/>
                <a:sym typeface="Georgia"/>
              </a:rPr>
              <a:t>пенсионные накопления</a:t>
            </a:r>
            <a:r>
              <a:rPr lang="en-US" sz="2000" i="1" u="none" strike="noStrike" cap="none">
                <a:solidFill>
                  <a:srgbClr val="000000"/>
                </a:solidFill>
                <a:latin typeface="Georgia"/>
                <a:ea typeface="Georgia"/>
                <a:cs typeface="Georgia"/>
                <a:sym typeface="Georgia"/>
              </a:rPr>
              <a:t>?</a:t>
            </a:r>
          </a:p>
        </p:txBody>
      </p:sp>
      <p:sp>
        <p:nvSpPr>
          <p:cNvPr id="248" name="Shape 248"/>
          <p:cNvSpPr/>
          <p:nvPr/>
        </p:nvSpPr>
        <p:spPr>
          <a:xfrm>
            <a:off x="5334049" y="2530450"/>
            <a:ext cx="2475300" cy="362100"/>
          </a:xfrm>
          <a:prstGeom prst="rect">
            <a:avLst/>
          </a:prstGeom>
          <a:noFill/>
          <a:ln>
            <a:noFill/>
          </a:ln>
        </p:spPr>
        <p:txBody>
          <a:bodyPr lIns="45700" tIns="45700" rIns="45700" bIns="45700" anchor="t" anchorCtr="0">
            <a:noAutofit/>
          </a:bodyPr>
          <a:lstStyle/>
          <a:p>
            <a:pPr lvl="0" rtl="0">
              <a:lnSpc>
                <a:spcPct val="115000"/>
              </a:lnSpc>
              <a:spcBef>
                <a:spcPts val="0"/>
              </a:spcBef>
              <a:buClr>
                <a:schemeClr val="dk1"/>
              </a:buClr>
              <a:buSzPct val="25000"/>
              <a:buFont typeface="Arial"/>
              <a:buNone/>
            </a:pPr>
            <a:r>
              <a:rPr lang="en-US" sz="1500">
                <a:solidFill>
                  <a:schemeClr val="dk1"/>
                </a:solidFill>
              </a:rPr>
              <a:t>Собственные сбережения</a:t>
            </a:r>
          </a:p>
        </p:txBody>
      </p:sp>
      <p:sp>
        <p:nvSpPr>
          <p:cNvPr id="249" name="Shape 249"/>
          <p:cNvSpPr/>
          <p:nvPr/>
        </p:nvSpPr>
        <p:spPr>
          <a:xfrm>
            <a:off x="5334049" y="3164050"/>
            <a:ext cx="2958299" cy="362100"/>
          </a:xfrm>
          <a:prstGeom prst="rect">
            <a:avLst/>
          </a:prstGeom>
          <a:noFill/>
          <a:ln>
            <a:noFill/>
          </a:ln>
        </p:spPr>
        <p:txBody>
          <a:bodyPr lIns="45700" tIns="45700" rIns="45700" bIns="45700" anchor="t" anchorCtr="0">
            <a:noAutofit/>
          </a:bodyPr>
          <a:lstStyle/>
          <a:p>
            <a:pPr lvl="0" rtl="0">
              <a:lnSpc>
                <a:spcPct val="115000"/>
              </a:lnSpc>
              <a:spcBef>
                <a:spcPts val="0"/>
              </a:spcBef>
              <a:buClr>
                <a:schemeClr val="dk1"/>
              </a:buClr>
              <a:buSzPct val="73333"/>
              <a:buFont typeface="Arial"/>
              <a:buNone/>
            </a:pPr>
            <a:r>
              <a:rPr lang="en-US" sz="1500">
                <a:solidFill>
                  <a:schemeClr val="dk1"/>
                </a:solidFill>
              </a:rPr>
              <a:t>Дополнительные источники дохода  (например, сдача жилья в аренду)</a:t>
            </a:r>
          </a:p>
        </p:txBody>
      </p:sp>
      <p:pic>
        <p:nvPicPr>
          <p:cNvPr id="250" name="Shape 250"/>
          <p:cNvPicPr preferRelativeResize="0"/>
          <p:nvPr/>
        </p:nvPicPr>
        <p:blipFill rotWithShape="1">
          <a:blip r:embed="rId4">
            <a:alphaModFix/>
          </a:blip>
          <a:srcRect r="5864"/>
          <a:stretch/>
        </p:blipFill>
        <p:spPr>
          <a:xfrm>
            <a:off x="7461525" y="4447199"/>
            <a:ext cx="1457100" cy="696300"/>
          </a:xfrm>
          <a:prstGeom prst="rect">
            <a:avLst/>
          </a:prstGeom>
          <a:noFill/>
          <a:ln>
            <a:noFill/>
          </a:ln>
        </p:spPr>
      </p:pic>
      <p:pic>
        <p:nvPicPr>
          <p:cNvPr id="251" name="Shape 251"/>
          <p:cNvPicPr preferRelativeResize="0"/>
          <p:nvPr/>
        </p:nvPicPr>
        <p:blipFill>
          <a:blip r:embed="rId5">
            <a:alphaModFix/>
          </a:blip>
          <a:stretch>
            <a:fillRect/>
          </a:stretch>
        </p:blipFill>
        <p:spPr>
          <a:xfrm>
            <a:off x="4588400" y="1624475"/>
            <a:ext cx="555950" cy="555950"/>
          </a:xfrm>
          <a:prstGeom prst="rect">
            <a:avLst/>
          </a:prstGeom>
          <a:noFill/>
          <a:ln>
            <a:noFill/>
          </a:ln>
        </p:spPr>
      </p:pic>
      <p:pic>
        <p:nvPicPr>
          <p:cNvPr id="252" name="Shape 252"/>
          <p:cNvPicPr preferRelativeResize="0"/>
          <p:nvPr/>
        </p:nvPicPr>
        <p:blipFill>
          <a:blip r:embed="rId6">
            <a:alphaModFix/>
          </a:blip>
          <a:stretch>
            <a:fillRect/>
          </a:stretch>
        </p:blipFill>
        <p:spPr>
          <a:xfrm>
            <a:off x="4588400" y="2433525"/>
            <a:ext cx="555950" cy="555950"/>
          </a:xfrm>
          <a:prstGeom prst="rect">
            <a:avLst/>
          </a:prstGeom>
          <a:noFill/>
          <a:ln>
            <a:noFill/>
          </a:ln>
        </p:spPr>
      </p:pic>
      <p:pic>
        <p:nvPicPr>
          <p:cNvPr id="253" name="Shape 253"/>
          <p:cNvPicPr preferRelativeResize="0"/>
          <p:nvPr/>
        </p:nvPicPr>
        <p:blipFill>
          <a:blip r:embed="rId7">
            <a:alphaModFix/>
          </a:blip>
          <a:stretch>
            <a:fillRect/>
          </a:stretch>
        </p:blipFill>
        <p:spPr>
          <a:xfrm>
            <a:off x="4614600" y="3221624"/>
            <a:ext cx="555950" cy="555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Shape 258"/>
          <p:cNvPicPr preferRelativeResize="0"/>
          <p:nvPr/>
        </p:nvPicPr>
        <p:blipFill rotWithShape="1">
          <a:blip r:embed="rId3">
            <a:alphaModFix/>
          </a:blip>
          <a:srcRect r="5864"/>
          <a:stretch/>
        </p:blipFill>
        <p:spPr>
          <a:xfrm>
            <a:off x="7461525" y="4447199"/>
            <a:ext cx="1457100" cy="696300"/>
          </a:xfrm>
          <a:prstGeom prst="rect">
            <a:avLst/>
          </a:prstGeom>
          <a:noFill/>
          <a:ln>
            <a:noFill/>
          </a:ln>
        </p:spPr>
      </p:pic>
      <p:sp>
        <p:nvSpPr>
          <p:cNvPr id="259" name="Shape 259"/>
          <p:cNvSpPr/>
          <p:nvPr/>
        </p:nvSpPr>
        <p:spPr>
          <a:xfrm>
            <a:off x="-700" y="2805950"/>
            <a:ext cx="9144000" cy="1621500"/>
          </a:xfrm>
          <a:prstGeom prst="rect">
            <a:avLst/>
          </a:prstGeom>
          <a:solidFill>
            <a:srgbClr val="F3D9C7">
              <a:alpha val="40850"/>
            </a:srgbClr>
          </a:solidFill>
          <a:ln>
            <a:noFill/>
          </a:ln>
        </p:spPr>
        <p:txBody>
          <a:bodyPr lIns="91425" tIns="91425" rIns="91425" bIns="91425" anchor="ctr" anchorCtr="0">
            <a:noAutofit/>
          </a:bodyPr>
          <a:lstStyle/>
          <a:p>
            <a:pPr lvl="0">
              <a:spcBef>
                <a:spcPts val="0"/>
              </a:spcBef>
              <a:buNone/>
            </a:pPr>
            <a:endParaRPr/>
          </a:p>
        </p:txBody>
      </p:sp>
      <p:sp>
        <p:nvSpPr>
          <p:cNvPr id="260" name="Shape 260"/>
          <p:cNvSpPr txBox="1">
            <a:spLocks noGrp="1"/>
          </p:cNvSpPr>
          <p:nvPr>
            <p:ph type="ctrTitle" idx="4294967295"/>
          </p:nvPr>
        </p:nvSpPr>
        <p:spPr>
          <a:xfrm>
            <a:off x="702500" y="0"/>
            <a:ext cx="7737600" cy="1102500"/>
          </a:xfrm>
          <a:prstGeom prst="rect">
            <a:avLst/>
          </a:prstGeom>
          <a:noFill/>
          <a:ln>
            <a:noFill/>
          </a:ln>
        </p:spPr>
        <p:txBody>
          <a:bodyPr lIns="45700" tIns="45700" rIns="45700" bIns="45700" anchor="ctr" anchorCtr="0">
            <a:noAutofit/>
          </a:bodyPr>
          <a:lstStyle/>
          <a:p>
            <a:pPr marL="0" marR="0" lvl="0" indent="0" rtl="0">
              <a:lnSpc>
                <a:spcPct val="120000"/>
              </a:lnSpc>
              <a:spcBef>
                <a:spcPts val="0"/>
              </a:spcBef>
              <a:spcAft>
                <a:spcPts val="0"/>
              </a:spcAft>
              <a:buClr>
                <a:srgbClr val="000000"/>
              </a:buClr>
              <a:buSzPct val="25000"/>
              <a:buFont typeface="Calibri"/>
              <a:buNone/>
            </a:pPr>
            <a:r>
              <a:rPr lang="en-US" sz="2000" b="1">
                <a:latin typeface="Arial"/>
                <a:ea typeface="Arial"/>
                <a:cs typeface="Arial"/>
                <a:sym typeface="Arial"/>
              </a:rPr>
              <a:t>Как </a:t>
            </a:r>
            <a:r>
              <a:rPr lang="en-US" sz="2000" i="1">
                <a:latin typeface="Georgia"/>
                <a:ea typeface="Georgia"/>
                <a:cs typeface="Georgia"/>
                <a:sym typeface="Georgia"/>
              </a:rPr>
              <a:t>накопления </a:t>
            </a:r>
            <a:r>
              <a:rPr lang="en-US" sz="2000" b="1">
                <a:latin typeface="Arial"/>
                <a:ea typeface="Arial"/>
                <a:cs typeface="Arial"/>
                <a:sym typeface="Arial"/>
              </a:rPr>
              <a:t>влияют на нашу жизнь в старости</a:t>
            </a:r>
            <a:r>
              <a:rPr lang="en-US" sz="2000" b="1" u="none" strike="noStrike" cap="none">
                <a:solidFill>
                  <a:srgbClr val="000000"/>
                </a:solidFill>
                <a:latin typeface="Arial"/>
                <a:ea typeface="Arial"/>
                <a:cs typeface="Arial"/>
                <a:sym typeface="Arial"/>
              </a:rPr>
              <a:t>?</a:t>
            </a:r>
          </a:p>
        </p:txBody>
      </p:sp>
      <p:pic>
        <p:nvPicPr>
          <p:cNvPr id="261" name="Shape 261"/>
          <p:cNvPicPr preferRelativeResize="0"/>
          <p:nvPr/>
        </p:nvPicPr>
        <p:blipFill>
          <a:blip r:embed="rId4">
            <a:alphaModFix/>
          </a:blip>
          <a:stretch>
            <a:fillRect/>
          </a:stretch>
        </p:blipFill>
        <p:spPr>
          <a:xfrm>
            <a:off x="1315400" y="1382799"/>
            <a:ext cx="1941175" cy="1261764"/>
          </a:xfrm>
          <a:prstGeom prst="rect">
            <a:avLst/>
          </a:prstGeom>
          <a:noFill/>
          <a:ln>
            <a:noFill/>
          </a:ln>
        </p:spPr>
      </p:pic>
      <p:pic>
        <p:nvPicPr>
          <p:cNvPr id="262" name="Shape 262"/>
          <p:cNvPicPr preferRelativeResize="0"/>
          <p:nvPr/>
        </p:nvPicPr>
        <p:blipFill>
          <a:blip r:embed="rId5">
            <a:alphaModFix/>
          </a:blip>
          <a:stretch>
            <a:fillRect/>
          </a:stretch>
        </p:blipFill>
        <p:spPr>
          <a:xfrm>
            <a:off x="5966169" y="1382776"/>
            <a:ext cx="1941154" cy="1261775"/>
          </a:xfrm>
          <a:prstGeom prst="rect">
            <a:avLst/>
          </a:prstGeom>
          <a:noFill/>
          <a:ln>
            <a:noFill/>
          </a:ln>
        </p:spPr>
      </p:pic>
      <p:pic>
        <p:nvPicPr>
          <p:cNvPr id="263" name="Shape 263" descr="13_5.png"/>
          <p:cNvPicPr preferRelativeResize="0"/>
          <p:nvPr/>
        </p:nvPicPr>
        <p:blipFill rotWithShape="1">
          <a:blip r:embed="rId6">
            <a:alphaModFix/>
          </a:blip>
          <a:srcRect t="9" b="19"/>
          <a:stretch/>
        </p:blipFill>
        <p:spPr>
          <a:xfrm>
            <a:off x="1315400" y="2979324"/>
            <a:ext cx="1941174" cy="1261779"/>
          </a:xfrm>
          <a:prstGeom prst="rect">
            <a:avLst/>
          </a:prstGeom>
          <a:noFill/>
          <a:ln>
            <a:noFill/>
          </a:ln>
        </p:spPr>
      </p:pic>
      <p:pic>
        <p:nvPicPr>
          <p:cNvPr id="264" name="Shape 264" descr="13_6.png"/>
          <p:cNvPicPr preferRelativeResize="0"/>
          <p:nvPr/>
        </p:nvPicPr>
        <p:blipFill rotWithShape="1">
          <a:blip r:embed="rId7">
            <a:alphaModFix/>
          </a:blip>
          <a:srcRect t="9" b="19"/>
          <a:stretch/>
        </p:blipFill>
        <p:spPr>
          <a:xfrm>
            <a:off x="5966175" y="2979324"/>
            <a:ext cx="1941149" cy="1261748"/>
          </a:xfrm>
          <a:prstGeom prst="rect">
            <a:avLst/>
          </a:prstGeom>
          <a:noFill/>
          <a:ln>
            <a:noFill/>
          </a:ln>
        </p:spPr>
      </p:pic>
      <p:sp>
        <p:nvSpPr>
          <p:cNvPr id="265" name="Shape 265"/>
          <p:cNvSpPr txBox="1"/>
          <p:nvPr/>
        </p:nvSpPr>
        <p:spPr>
          <a:xfrm>
            <a:off x="351925" y="4709025"/>
            <a:ext cx="851400" cy="226200"/>
          </a:xfrm>
          <a:prstGeom prst="rect">
            <a:avLst/>
          </a:prstGeom>
          <a:noFill/>
          <a:ln>
            <a:noFill/>
          </a:ln>
        </p:spPr>
        <p:txBody>
          <a:bodyPr lIns="91425" tIns="91425" rIns="91425" bIns="91425" anchor="ctr" anchorCtr="0">
            <a:noAutofit/>
          </a:bodyPr>
          <a:lstStyle/>
          <a:p>
            <a:pPr lvl="0" rtl="0">
              <a:lnSpc>
                <a:spcPct val="120000"/>
              </a:lnSpc>
              <a:spcBef>
                <a:spcPts val="0"/>
              </a:spcBef>
              <a:buNone/>
            </a:pPr>
            <a:r>
              <a:rPr lang="en-US" sz="1100">
                <a:solidFill>
                  <a:schemeClr val="dk1"/>
                </a:solidFill>
              </a:rPr>
              <a:t>Расходы</a:t>
            </a:r>
          </a:p>
        </p:txBody>
      </p:sp>
      <p:sp>
        <p:nvSpPr>
          <p:cNvPr id="266" name="Shape 266"/>
          <p:cNvSpPr txBox="1"/>
          <p:nvPr/>
        </p:nvSpPr>
        <p:spPr>
          <a:xfrm>
            <a:off x="1423498" y="4709025"/>
            <a:ext cx="1086900" cy="226200"/>
          </a:xfrm>
          <a:prstGeom prst="rect">
            <a:avLst/>
          </a:prstGeom>
          <a:noFill/>
          <a:ln>
            <a:noFill/>
          </a:ln>
        </p:spPr>
        <p:txBody>
          <a:bodyPr lIns="91425" tIns="91425" rIns="91425" bIns="91425" anchor="ctr" anchorCtr="0">
            <a:noAutofit/>
          </a:bodyPr>
          <a:lstStyle/>
          <a:p>
            <a:pPr lvl="0" rtl="0">
              <a:lnSpc>
                <a:spcPct val="120000"/>
              </a:lnSpc>
              <a:spcBef>
                <a:spcPts val="0"/>
              </a:spcBef>
              <a:buNone/>
            </a:pPr>
            <a:r>
              <a:rPr lang="en-US" sz="1100">
                <a:solidFill>
                  <a:schemeClr val="dk1"/>
                </a:solidFill>
              </a:rPr>
              <a:t>Доходы</a:t>
            </a:r>
          </a:p>
        </p:txBody>
      </p:sp>
      <p:sp>
        <p:nvSpPr>
          <p:cNvPr id="267" name="Shape 267"/>
          <p:cNvSpPr txBox="1"/>
          <p:nvPr/>
        </p:nvSpPr>
        <p:spPr>
          <a:xfrm>
            <a:off x="2474518" y="4709025"/>
            <a:ext cx="1086900" cy="226200"/>
          </a:xfrm>
          <a:prstGeom prst="rect">
            <a:avLst/>
          </a:prstGeom>
          <a:noFill/>
          <a:ln>
            <a:noFill/>
          </a:ln>
        </p:spPr>
        <p:txBody>
          <a:bodyPr lIns="91425" tIns="91425" rIns="91425" bIns="91425" anchor="ctr" anchorCtr="0">
            <a:noAutofit/>
          </a:bodyPr>
          <a:lstStyle/>
          <a:p>
            <a:pPr lvl="0" rtl="0">
              <a:lnSpc>
                <a:spcPct val="120000"/>
              </a:lnSpc>
              <a:spcBef>
                <a:spcPts val="0"/>
              </a:spcBef>
              <a:buNone/>
            </a:pPr>
            <a:r>
              <a:rPr lang="en-US" sz="1100">
                <a:solidFill>
                  <a:schemeClr val="dk1"/>
                </a:solidFill>
              </a:rPr>
              <a:t>Накопления</a:t>
            </a:r>
          </a:p>
        </p:txBody>
      </p:sp>
      <p:sp>
        <p:nvSpPr>
          <p:cNvPr id="268" name="Shape 268"/>
          <p:cNvSpPr txBox="1"/>
          <p:nvPr/>
        </p:nvSpPr>
        <p:spPr>
          <a:xfrm>
            <a:off x="3789297" y="4709025"/>
            <a:ext cx="1824300" cy="226200"/>
          </a:xfrm>
          <a:prstGeom prst="rect">
            <a:avLst/>
          </a:prstGeom>
          <a:noFill/>
          <a:ln>
            <a:noFill/>
          </a:ln>
        </p:spPr>
        <p:txBody>
          <a:bodyPr lIns="91425" tIns="91425" rIns="91425" bIns="91425" anchor="ctr" anchorCtr="0">
            <a:noAutofit/>
          </a:bodyPr>
          <a:lstStyle/>
          <a:p>
            <a:pPr lvl="0" rtl="0">
              <a:lnSpc>
                <a:spcPct val="120000"/>
              </a:lnSpc>
              <a:spcBef>
                <a:spcPts val="0"/>
              </a:spcBef>
              <a:buNone/>
            </a:pPr>
            <a:r>
              <a:rPr lang="en-US" sz="1100">
                <a:solidFill>
                  <a:schemeClr val="dk1"/>
                </a:solidFill>
              </a:rPr>
              <a:t>Пенсия от государства</a:t>
            </a:r>
          </a:p>
        </p:txBody>
      </p:sp>
      <p:sp>
        <p:nvSpPr>
          <p:cNvPr id="269" name="Shape 269"/>
          <p:cNvSpPr txBox="1"/>
          <p:nvPr/>
        </p:nvSpPr>
        <p:spPr>
          <a:xfrm>
            <a:off x="5801271" y="4709025"/>
            <a:ext cx="1629900" cy="226200"/>
          </a:xfrm>
          <a:prstGeom prst="rect">
            <a:avLst/>
          </a:prstGeom>
          <a:noFill/>
          <a:ln>
            <a:noFill/>
          </a:ln>
        </p:spPr>
        <p:txBody>
          <a:bodyPr lIns="91425" tIns="91425" rIns="91425" bIns="91425" anchor="ctr" anchorCtr="0">
            <a:noAutofit/>
          </a:bodyPr>
          <a:lstStyle/>
          <a:p>
            <a:pPr lvl="0" rtl="0">
              <a:lnSpc>
                <a:spcPct val="120000"/>
              </a:lnSpc>
              <a:spcBef>
                <a:spcPts val="0"/>
              </a:spcBef>
              <a:buNone/>
            </a:pPr>
            <a:r>
              <a:rPr lang="en-US" sz="1100">
                <a:solidFill>
                  <a:schemeClr val="dk1"/>
                </a:solidFill>
              </a:rPr>
              <a:t>Пенсия накопленная</a:t>
            </a:r>
          </a:p>
        </p:txBody>
      </p:sp>
      <p:sp>
        <p:nvSpPr>
          <p:cNvPr id="270" name="Shape 270"/>
          <p:cNvSpPr/>
          <p:nvPr/>
        </p:nvSpPr>
        <p:spPr>
          <a:xfrm>
            <a:off x="227875" y="4743125"/>
            <a:ext cx="147600" cy="147600"/>
          </a:xfrm>
          <a:prstGeom prst="ellipse">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71" name="Shape 271"/>
          <p:cNvSpPr/>
          <p:nvPr/>
        </p:nvSpPr>
        <p:spPr>
          <a:xfrm>
            <a:off x="1283012" y="4743125"/>
            <a:ext cx="147600" cy="147600"/>
          </a:xfrm>
          <a:prstGeom prst="ellipse">
            <a:avLst/>
          </a:prstGeom>
          <a:solidFill>
            <a:srgbClr val="40AFAF"/>
          </a:solidFill>
          <a:ln>
            <a:noFill/>
          </a:ln>
        </p:spPr>
        <p:txBody>
          <a:bodyPr lIns="91425" tIns="91425" rIns="91425" bIns="91425" anchor="ctr" anchorCtr="0">
            <a:noAutofit/>
          </a:bodyPr>
          <a:lstStyle/>
          <a:p>
            <a:pPr lvl="0">
              <a:spcBef>
                <a:spcPts val="0"/>
              </a:spcBef>
              <a:buNone/>
            </a:pPr>
            <a:endParaRPr/>
          </a:p>
        </p:txBody>
      </p:sp>
      <p:sp>
        <p:nvSpPr>
          <p:cNvPr id="272" name="Shape 272"/>
          <p:cNvSpPr/>
          <p:nvPr/>
        </p:nvSpPr>
        <p:spPr>
          <a:xfrm>
            <a:off x="2302325" y="4730825"/>
            <a:ext cx="172200" cy="172200"/>
          </a:xfrm>
          <a:prstGeom prst="ellipse">
            <a:avLst/>
          </a:prstGeom>
          <a:solidFill>
            <a:srgbClr val="FFD959"/>
          </a:solidFill>
          <a:ln>
            <a:noFill/>
          </a:ln>
        </p:spPr>
        <p:txBody>
          <a:bodyPr lIns="91425" tIns="91425" rIns="91425" bIns="91425" anchor="ctr" anchorCtr="0">
            <a:noAutofit/>
          </a:bodyPr>
          <a:lstStyle/>
          <a:p>
            <a:pPr lvl="0">
              <a:spcBef>
                <a:spcPts val="0"/>
              </a:spcBef>
              <a:buNone/>
            </a:pPr>
            <a:endParaRPr/>
          </a:p>
        </p:txBody>
      </p:sp>
      <p:sp>
        <p:nvSpPr>
          <p:cNvPr id="273" name="Shape 273"/>
          <p:cNvSpPr/>
          <p:nvPr/>
        </p:nvSpPr>
        <p:spPr>
          <a:xfrm>
            <a:off x="3617100" y="4730825"/>
            <a:ext cx="172200" cy="172200"/>
          </a:xfrm>
          <a:prstGeom prst="ellipse">
            <a:avLst/>
          </a:prstGeom>
          <a:solidFill>
            <a:srgbClr val="980000"/>
          </a:solidFill>
          <a:ln>
            <a:noFill/>
          </a:ln>
        </p:spPr>
        <p:txBody>
          <a:bodyPr lIns="91425" tIns="91425" rIns="91425" bIns="91425" anchor="ctr" anchorCtr="0">
            <a:noAutofit/>
          </a:bodyPr>
          <a:lstStyle/>
          <a:p>
            <a:pPr lvl="0">
              <a:spcBef>
                <a:spcPts val="0"/>
              </a:spcBef>
              <a:buNone/>
            </a:pPr>
            <a:endParaRPr/>
          </a:p>
        </p:txBody>
      </p:sp>
      <p:sp>
        <p:nvSpPr>
          <p:cNvPr id="274" name="Shape 274"/>
          <p:cNvSpPr/>
          <p:nvPr/>
        </p:nvSpPr>
        <p:spPr>
          <a:xfrm>
            <a:off x="5621337" y="4730825"/>
            <a:ext cx="172200" cy="172200"/>
          </a:xfrm>
          <a:prstGeom prst="ellipse">
            <a:avLst/>
          </a:prstGeom>
          <a:solidFill>
            <a:srgbClr val="F29497"/>
          </a:solidFill>
          <a:ln>
            <a:noFill/>
          </a:ln>
        </p:spPr>
        <p:txBody>
          <a:bodyPr lIns="91425" tIns="91425" rIns="91425" bIns="91425" anchor="ctr" anchorCtr="0">
            <a:noAutofit/>
          </a:bodyPr>
          <a:lstStyle/>
          <a:p>
            <a:pPr lvl="0">
              <a:spcBef>
                <a:spcPts val="0"/>
              </a:spcBef>
              <a:buNone/>
            </a:pPr>
            <a:endParaRPr/>
          </a:p>
        </p:txBody>
      </p:sp>
      <p:sp>
        <p:nvSpPr>
          <p:cNvPr id="275" name="Shape 275"/>
          <p:cNvSpPr txBox="1"/>
          <p:nvPr/>
        </p:nvSpPr>
        <p:spPr>
          <a:xfrm>
            <a:off x="101100" y="1859025"/>
            <a:ext cx="971700" cy="226200"/>
          </a:xfrm>
          <a:prstGeom prst="rect">
            <a:avLst/>
          </a:prstGeom>
          <a:noFill/>
          <a:ln>
            <a:noFill/>
          </a:ln>
        </p:spPr>
        <p:txBody>
          <a:bodyPr lIns="91425" tIns="91425" rIns="91425" bIns="91425" anchor="ctr" anchorCtr="0">
            <a:noAutofit/>
          </a:bodyPr>
          <a:lstStyle/>
          <a:p>
            <a:pPr lvl="0" rtl="0">
              <a:lnSpc>
                <a:spcPct val="100000"/>
              </a:lnSpc>
              <a:spcBef>
                <a:spcPts val="0"/>
              </a:spcBef>
              <a:buNone/>
            </a:pPr>
            <a:r>
              <a:rPr lang="en-US">
                <a:solidFill>
                  <a:schemeClr val="dk1"/>
                </a:solidFill>
              </a:rPr>
              <a:t>Жизнь </a:t>
            </a:r>
            <a:br>
              <a:rPr lang="en-US">
                <a:solidFill>
                  <a:schemeClr val="dk1"/>
                </a:solidFill>
              </a:rPr>
            </a:br>
            <a:r>
              <a:rPr lang="en-US" b="1">
                <a:solidFill>
                  <a:schemeClr val="dk1"/>
                </a:solidFill>
              </a:rPr>
              <a:t>до</a:t>
            </a:r>
            <a:r>
              <a:rPr lang="en-US">
                <a:solidFill>
                  <a:schemeClr val="dk1"/>
                </a:solidFill>
              </a:rPr>
              <a:t> пенсии</a:t>
            </a:r>
          </a:p>
        </p:txBody>
      </p:sp>
      <p:sp>
        <p:nvSpPr>
          <p:cNvPr id="276" name="Shape 276"/>
          <p:cNvSpPr txBox="1"/>
          <p:nvPr/>
        </p:nvSpPr>
        <p:spPr>
          <a:xfrm>
            <a:off x="145400" y="3553700"/>
            <a:ext cx="971700" cy="226200"/>
          </a:xfrm>
          <a:prstGeom prst="rect">
            <a:avLst/>
          </a:prstGeom>
          <a:noFill/>
          <a:ln>
            <a:noFill/>
          </a:ln>
        </p:spPr>
        <p:txBody>
          <a:bodyPr lIns="91425" tIns="91425" rIns="91425" bIns="91425" anchor="ctr" anchorCtr="0">
            <a:noAutofit/>
          </a:bodyPr>
          <a:lstStyle/>
          <a:p>
            <a:pPr lvl="0" rtl="0">
              <a:lnSpc>
                <a:spcPct val="100000"/>
              </a:lnSpc>
              <a:spcBef>
                <a:spcPts val="0"/>
              </a:spcBef>
              <a:buNone/>
            </a:pPr>
            <a:r>
              <a:rPr lang="en-US">
                <a:solidFill>
                  <a:schemeClr val="dk1"/>
                </a:solidFill>
              </a:rPr>
              <a:t>Жизнь</a:t>
            </a:r>
            <a:br>
              <a:rPr lang="en-US">
                <a:solidFill>
                  <a:schemeClr val="dk1"/>
                </a:solidFill>
              </a:rPr>
            </a:br>
            <a:r>
              <a:rPr lang="en-US" b="1">
                <a:solidFill>
                  <a:schemeClr val="dk1"/>
                </a:solidFill>
              </a:rPr>
              <a:t>на</a:t>
            </a:r>
            <a:r>
              <a:rPr lang="en-US">
                <a:solidFill>
                  <a:schemeClr val="dk1"/>
                </a:solidFill>
              </a:rPr>
              <a:t> пенсии</a:t>
            </a:r>
          </a:p>
        </p:txBody>
      </p:sp>
      <p:cxnSp>
        <p:nvCxnSpPr>
          <p:cNvPr id="277" name="Shape 277"/>
          <p:cNvCxnSpPr/>
          <p:nvPr/>
        </p:nvCxnSpPr>
        <p:spPr>
          <a:xfrm>
            <a:off x="1189250" y="1172600"/>
            <a:ext cx="0" cy="3255000"/>
          </a:xfrm>
          <a:prstGeom prst="straightConnector1">
            <a:avLst/>
          </a:prstGeom>
          <a:noFill/>
          <a:ln w="9525" cap="flat" cmpd="sng">
            <a:solidFill>
              <a:schemeClr val="dk2"/>
            </a:solidFill>
            <a:prstDash val="solid"/>
            <a:round/>
            <a:headEnd type="none" w="lg" len="lg"/>
            <a:tailEnd type="none" w="lg" len="lg"/>
          </a:ln>
        </p:spPr>
      </p:cxnSp>
      <p:sp>
        <p:nvSpPr>
          <p:cNvPr id="278" name="Shape 278"/>
          <p:cNvSpPr txBox="1"/>
          <p:nvPr/>
        </p:nvSpPr>
        <p:spPr>
          <a:xfrm>
            <a:off x="1674925" y="1071425"/>
            <a:ext cx="1341000" cy="226200"/>
          </a:xfrm>
          <a:prstGeom prst="rect">
            <a:avLst/>
          </a:prstGeom>
          <a:noFill/>
          <a:ln>
            <a:noFill/>
          </a:ln>
        </p:spPr>
        <p:txBody>
          <a:bodyPr lIns="91425" tIns="91425" rIns="91425" bIns="91425" anchor="ctr" anchorCtr="0">
            <a:noAutofit/>
          </a:bodyPr>
          <a:lstStyle/>
          <a:p>
            <a:pPr lvl="0" algn="ctr" rtl="0">
              <a:lnSpc>
                <a:spcPct val="120000"/>
              </a:lnSpc>
              <a:spcBef>
                <a:spcPts val="0"/>
              </a:spcBef>
              <a:buNone/>
            </a:pPr>
            <a:r>
              <a:rPr lang="en-US">
                <a:solidFill>
                  <a:schemeClr val="dk1"/>
                </a:solidFill>
              </a:rPr>
              <a:t>“Муравей”</a:t>
            </a:r>
          </a:p>
        </p:txBody>
      </p:sp>
      <p:sp>
        <p:nvSpPr>
          <p:cNvPr id="279" name="Shape 279"/>
          <p:cNvSpPr txBox="1"/>
          <p:nvPr/>
        </p:nvSpPr>
        <p:spPr>
          <a:xfrm>
            <a:off x="6433225" y="1071425"/>
            <a:ext cx="1134900" cy="226200"/>
          </a:xfrm>
          <a:prstGeom prst="rect">
            <a:avLst/>
          </a:prstGeom>
          <a:noFill/>
          <a:ln>
            <a:noFill/>
          </a:ln>
        </p:spPr>
        <p:txBody>
          <a:bodyPr lIns="91425" tIns="91425" rIns="91425" bIns="91425" anchor="ctr" anchorCtr="0">
            <a:noAutofit/>
          </a:bodyPr>
          <a:lstStyle/>
          <a:p>
            <a:pPr lvl="0" algn="ctr" rtl="0">
              <a:lnSpc>
                <a:spcPct val="120000"/>
              </a:lnSpc>
              <a:spcBef>
                <a:spcPts val="0"/>
              </a:spcBef>
              <a:buNone/>
            </a:pPr>
            <a:r>
              <a:rPr lang="en-US">
                <a:solidFill>
                  <a:schemeClr val="dk1"/>
                </a:solidFill>
              </a:rPr>
              <a:t>“Стрекоза”</a:t>
            </a:r>
          </a:p>
        </p:txBody>
      </p:sp>
      <p:pic>
        <p:nvPicPr>
          <p:cNvPr id="280" name="Shape 280" descr="13.png"/>
          <p:cNvPicPr preferRelativeResize="0"/>
          <p:nvPr/>
        </p:nvPicPr>
        <p:blipFill rotWithShape="1">
          <a:blip r:embed="rId8">
            <a:alphaModFix/>
          </a:blip>
          <a:srcRect b="-806"/>
          <a:stretch/>
        </p:blipFill>
        <p:spPr>
          <a:xfrm>
            <a:off x="3311450" y="1405939"/>
            <a:ext cx="2446875" cy="267218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Shape 285"/>
          <p:cNvPicPr preferRelativeResize="0"/>
          <p:nvPr/>
        </p:nvPicPr>
        <p:blipFill rotWithShape="1">
          <a:blip r:embed="rId3">
            <a:alphaModFix/>
          </a:blip>
          <a:srcRect l="4222" t="7208" r="4578" b="12250"/>
          <a:stretch/>
        </p:blipFill>
        <p:spPr>
          <a:xfrm>
            <a:off x="2068075" y="1243174"/>
            <a:ext cx="6079823" cy="3191449"/>
          </a:xfrm>
          <a:prstGeom prst="rect">
            <a:avLst/>
          </a:prstGeom>
          <a:noFill/>
          <a:ln>
            <a:noFill/>
          </a:ln>
        </p:spPr>
      </p:pic>
      <p:sp>
        <p:nvSpPr>
          <p:cNvPr id="286" name="Shape 286"/>
          <p:cNvSpPr/>
          <p:nvPr/>
        </p:nvSpPr>
        <p:spPr>
          <a:xfrm>
            <a:off x="1800025" y="2636550"/>
            <a:ext cx="873900" cy="6516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pic>
        <p:nvPicPr>
          <p:cNvPr id="287" name="Shape 287"/>
          <p:cNvPicPr preferRelativeResize="0"/>
          <p:nvPr/>
        </p:nvPicPr>
        <p:blipFill rotWithShape="1">
          <a:blip r:embed="rId4">
            <a:alphaModFix/>
          </a:blip>
          <a:srcRect r="5864"/>
          <a:stretch/>
        </p:blipFill>
        <p:spPr>
          <a:xfrm>
            <a:off x="7461525" y="4447199"/>
            <a:ext cx="1457100" cy="696300"/>
          </a:xfrm>
          <a:prstGeom prst="rect">
            <a:avLst/>
          </a:prstGeom>
          <a:noFill/>
          <a:ln>
            <a:noFill/>
          </a:ln>
        </p:spPr>
      </p:pic>
      <p:sp>
        <p:nvSpPr>
          <p:cNvPr id="288" name="Shape 288"/>
          <p:cNvSpPr txBox="1">
            <a:spLocks noGrp="1"/>
          </p:cNvSpPr>
          <p:nvPr>
            <p:ph type="ctrTitle" idx="4294967295"/>
          </p:nvPr>
        </p:nvSpPr>
        <p:spPr>
          <a:xfrm>
            <a:off x="1532401" y="183775"/>
            <a:ext cx="5737500" cy="1102500"/>
          </a:xfrm>
          <a:prstGeom prst="rect">
            <a:avLst/>
          </a:prstGeom>
          <a:noFill/>
          <a:ln>
            <a:noFill/>
          </a:ln>
        </p:spPr>
        <p:txBody>
          <a:bodyPr lIns="45700" tIns="45700" rIns="45700" bIns="45700" anchor="ctr" anchorCtr="0">
            <a:noAutofit/>
          </a:bodyPr>
          <a:lstStyle/>
          <a:p>
            <a:pPr marL="0" marR="0" lvl="0" indent="0" rtl="0">
              <a:lnSpc>
                <a:spcPct val="120000"/>
              </a:lnSpc>
              <a:spcBef>
                <a:spcPts val="0"/>
              </a:spcBef>
              <a:spcAft>
                <a:spcPts val="0"/>
              </a:spcAft>
              <a:buClr>
                <a:srgbClr val="000000"/>
              </a:buClr>
              <a:buSzPct val="25000"/>
              <a:buFont typeface="Calibri"/>
              <a:buNone/>
            </a:pPr>
            <a:r>
              <a:rPr lang="en-US" sz="2000" b="1">
                <a:latin typeface="Arial"/>
                <a:ea typeface="Arial"/>
                <a:cs typeface="Arial"/>
                <a:sym typeface="Arial"/>
              </a:rPr>
              <a:t>Как получить дополнительный доход </a:t>
            </a:r>
            <a:br>
              <a:rPr lang="en-US" sz="2000" b="1">
                <a:latin typeface="Arial"/>
                <a:ea typeface="Arial"/>
                <a:cs typeface="Arial"/>
                <a:sym typeface="Arial"/>
              </a:rPr>
            </a:br>
            <a:r>
              <a:rPr lang="en-US" sz="2000" b="1">
                <a:latin typeface="Arial"/>
                <a:ea typeface="Arial"/>
                <a:cs typeface="Arial"/>
                <a:sym typeface="Arial"/>
              </a:rPr>
              <a:t>с помощью </a:t>
            </a:r>
            <a:r>
              <a:rPr lang="en-US" sz="2000" i="1">
                <a:latin typeface="Georgia"/>
                <a:ea typeface="Georgia"/>
                <a:cs typeface="Georgia"/>
                <a:sym typeface="Georgia"/>
              </a:rPr>
              <a:t>инвестиций</a:t>
            </a:r>
            <a:r>
              <a:rPr lang="en-US" sz="2000" i="1" u="none" strike="noStrike" cap="none">
                <a:solidFill>
                  <a:srgbClr val="000000"/>
                </a:solidFill>
                <a:latin typeface="Georgia"/>
                <a:ea typeface="Georgia"/>
                <a:cs typeface="Georgia"/>
                <a:sym typeface="Georgia"/>
              </a:rPr>
              <a:t>?</a:t>
            </a:r>
          </a:p>
        </p:txBody>
      </p:sp>
      <p:pic>
        <p:nvPicPr>
          <p:cNvPr id="289" name="Shape 289"/>
          <p:cNvPicPr preferRelativeResize="0"/>
          <p:nvPr/>
        </p:nvPicPr>
        <p:blipFill>
          <a:blip r:embed="rId5">
            <a:alphaModFix/>
          </a:blip>
          <a:stretch>
            <a:fillRect/>
          </a:stretch>
        </p:blipFill>
        <p:spPr>
          <a:xfrm>
            <a:off x="333550" y="2067970"/>
            <a:ext cx="1819800" cy="2658727"/>
          </a:xfrm>
          <a:prstGeom prst="rect">
            <a:avLst/>
          </a:prstGeom>
          <a:noFill/>
          <a:ln>
            <a:noFill/>
          </a:ln>
        </p:spPr>
      </p:pic>
      <p:sp>
        <p:nvSpPr>
          <p:cNvPr id="290" name="Shape 290"/>
          <p:cNvSpPr txBox="1">
            <a:spLocks noGrp="1"/>
          </p:cNvSpPr>
          <p:nvPr>
            <p:ph type="ctrTitle" idx="4294967295"/>
          </p:nvPr>
        </p:nvSpPr>
        <p:spPr>
          <a:xfrm>
            <a:off x="4432174" y="1356150"/>
            <a:ext cx="1819800" cy="698400"/>
          </a:xfrm>
          <a:prstGeom prst="rect">
            <a:avLst/>
          </a:prstGeom>
          <a:noFill/>
          <a:ln>
            <a:noFill/>
          </a:ln>
        </p:spPr>
        <p:txBody>
          <a:bodyPr lIns="45700" tIns="45700" rIns="45700" bIns="45700" anchor="ctr" anchorCtr="0">
            <a:noAutofit/>
          </a:bodyPr>
          <a:lstStyle/>
          <a:p>
            <a:pPr marL="0" marR="0" lvl="0" indent="0" algn="l" rtl="0">
              <a:lnSpc>
                <a:spcPct val="120000"/>
              </a:lnSpc>
              <a:spcBef>
                <a:spcPts val="0"/>
              </a:spcBef>
              <a:spcAft>
                <a:spcPts val="0"/>
              </a:spcAft>
              <a:buClr>
                <a:srgbClr val="000000"/>
              </a:buClr>
              <a:buSzPct val="25000"/>
              <a:buFont typeface="Calibri"/>
              <a:buNone/>
            </a:pPr>
            <a:r>
              <a:rPr lang="en-US" sz="1200">
                <a:latin typeface="Arial"/>
                <a:ea typeface="Arial"/>
                <a:cs typeface="Arial"/>
                <a:sym typeface="Arial"/>
              </a:rPr>
              <a:t>Процент от прибыли акционерного общества</a:t>
            </a:r>
          </a:p>
        </p:txBody>
      </p:sp>
      <p:sp>
        <p:nvSpPr>
          <p:cNvPr id="291" name="Shape 291"/>
          <p:cNvSpPr txBox="1">
            <a:spLocks noGrp="1"/>
          </p:cNvSpPr>
          <p:nvPr>
            <p:ph type="ctrTitle" idx="4294967295"/>
          </p:nvPr>
        </p:nvSpPr>
        <p:spPr>
          <a:xfrm>
            <a:off x="4432174" y="2869400"/>
            <a:ext cx="1819800" cy="698400"/>
          </a:xfrm>
          <a:prstGeom prst="rect">
            <a:avLst/>
          </a:prstGeom>
          <a:noFill/>
          <a:ln>
            <a:noFill/>
          </a:ln>
        </p:spPr>
        <p:txBody>
          <a:bodyPr lIns="45700" tIns="45700" rIns="45700" bIns="45700" anchor="ctr" anchorCtr="0">
            <a:noAutofit/>
          </a:bodyPr>
          <a:lstStyle/>
          <a:p>
            <a:pPr marL="0" marR="0" lvl="0" indent="0" algn="l" rtl="0">
              <a:lnSpc>
                <a:spcPct val="120000"/>
              </a:lnSpc>
              <a:spcBef>
                <a:spcPts val="0"/>
              </a:spcBef>
              <a:spcAft>
                <a:spcPts val="0"/>
              </a:spcAft>
              <a:buClr>
                <a:srgbClr val="000000"/>
              </a:buClr>
              <a:buSzPct val="25000"/>
              <a:buFont typeface="Calibri"/>
              <a:buNone/>
            </a:pPr>
            <a:r>
              <a:rPr lang="en-US" sz="1200">
                <a:latin typeface="Arial"/>
                <a:ea typeface="Arial"/>
                <a:cs typeface="Arial"/>
                <a:sym typeface="Arial"/>
              </a:rPr>
              <a:t>Ценные бумаги (акции, облигации)</a:t>
            </a:r>
          </a:p>
        </p:txBody>
      </p:sp>
      <p:sp>
        <p:nvSpPr>
          <p:cNvPr id="292" name="Shape 292"/>
          <p:cNvSpPr txBox="1">
            <a:spLocks noGrp="1"/>
          </p:cNvSpPr>
          <p:nvPr>
            <p:ph type="ctrTitle" idx="4294967295"/>
          </p:nvPr>
        </p:nvSpPr>
        <p:spPr>
          <a:xfrm>
            <a:off x="1906799" y="2589700"/>
            <a:ext cx="661200" cy="698400"/>
          </a:xfrm>
          <a:prstGeom prst="rect">
            <a:avLst/>
          </a:prstGeom>
          <a:noFill/>
          <a:ln>
            <a:noFill/>
          </a:ln>
        </p:spPr>
        <p:txBody>
          <a:bodyPr lIns="45700" tIns="45700" rIns="45700" bIns="45700" anchor="ctr" anchorCtr="0">
            <a:noAutofit/>
          </a:bodyPr>
          <a:lstStyle/>
          <a:p>
            <a:pPr marL="0" marR="0" lvl="0" indent="0" algn="l" rtl="0">
              <a:lnSpc>
                <a:spcPct val="120000"/>
              </a:lnSpc>
              <a:spcBef>
                <a:spcPts val="0"/>
              </a:spcBef>
              <a:spcAft>
                <a:spcPts val="0"/>
              </a:spcAft>
              <a:buClr>
                <a:srgbClr val="000000"/>
              </a:buClr>
              <a:buSzPct val="25000"/>
              <a:buFont typeface="Calibri"/>
              <a:buNone/>
            </a:pPr>
            <a:r>
              <a:rPr lang="en-US" sz="1200">
                <a:latin typeface="Arial"/>
                <a:ea typeface="Arial"/>
                <a:cs typeface="Arial"/>
                <a:sym typeface="Arial"/>
              </a:rPr>
              <a:t>Ценные</a:t>
            </a:r>
            <a:br>
              <a:rPr lang="en-US" sz="1200">
                <a:latin typeface="Arial"/>
                <a:ea typeface="Arial"/>
                <a:cs typeface="Arial"/>
                <a:sym typeface="Arial"/>
              </a:rPr>
            </a:br>
            <a:r>
              <a:rPr lang="en-US" sz="1200">
                <a:latin typeface="Arial"/>
                <a:ea typeface="Arial"/>
                <a:cs typeface="Arial"/>
                <a:sym typeface="Arial"/>
              </a:rPr>
              <a:t>бумаги </a:t>
            </a:r>
          </a:p>
        </p:txBody>
      </p:sp>
      <p:sp>
        <p:nvSpPr>
          <p:cNvPr id="293" name="Shape 293"/>
          <p:cNvSpPr txBox="1">
            <a:spLocks noGrp="1"/>
          </p:cNvSpPr>
          <p:nvPr>
            <p:ph type="ctrTitle" idx="4294967295"/>
          </p:nvPr>
        </p:nvSpPr>
        <p:spPr>
          <a:xfrm>
            <a:off x="6323750" y="2487500"/>
            <a:ext cx="1209600" cy="381900"/>
          </a:xfrm>
          <a:prstGeom prst="rect">
            <a:avLst/>
          </a:prstGeom>
          <a:noFill/>
          <a:ln>
            <a:noFill/>
          </a:ln>
        </p:spPr>
        <p:txBody>
          <a:bodyPr lIns="45700" tIns="45700" rIns="45700" bIns="45700" anchor="ctr" anchorCtr="0">
            <a:noAutofit/>
          </a:bodyPr>
          <a:lstStyle/>
          <a:p>
            <a:pPr marL="0" marR="0" lvl="0" indent="0" rtl="0">
              <a:lnSpc>
                <a:spcPct val="120000"/>
              </a:lnSpc>
              <a:spcBef>
                <a:spcPts val="0"/>
              </a:spcBef>
              <a:spcAft>
                <a:spcPts val="0"/>
              </a:spcAft>
              <a:buClr>
                <a:srgbClr val="000000"/>
              </a:buClr>
              <a:buSzPct val="25000"/>
              <a:buFont typeface="Calibri"/>
              <a:buNone/>
            </a:pPr>
            <a:r>
              <a:rPr lang="en-US" sz="1200">
                <a:solidFill>
                  <a:schemeClr val="accent1"/>
                </a:solidFill>
                <a:latin typeface="Arial"/>
                <a:ea typeface="Arial"/>
                <a:cs typeface="Arial"/>
                <a:sym typeface="Arial"/>
              </a:rPr>
              <a:t>Инвестор</a:t>
            </a:r>
          </a:p>
        </p:txBody>
      </p:sp>
      <p:sp>
        <p:nvSpPr>
          <p:cNvPr id="294" name="Shape 294"/>
          <p:cNvSpPr txBox="1">
            <a:spLocks noGrp="1"/>
          </p:cNvSpPr>
          <p:nvPr>
            <p:ph type="ctrTitle" idx="4294967295"/>
          </p:nvPr>
        </p:nvSpPr>
        <p:spPr>
          <a:xfrm>
            <a:off x="6540699" y="4294675"/>
            <a:ext cx="747000" cy="381900"/>
          </a:xfrm>
          <a:prstGeom prst="rect">
            <a:avLst/>
          </a:prstGeom>
          <a:noFill/>
          <a:ln>
            <a:noFill/>
          </a:ln>
        </p:spPr>
        <p:txBody>
          <a:bodyPr lIns="45700" tIns="45700" rIns="45700" bIns="45700" anchor="ctr" anchorCtr="0">
            <a:noAutofit/>
          </a:bodyPr>
          <a:lstStyle/>
          <a:p>
            <a:pPr marL="0" marR="0" lvl="0" indent="0" rtl="0">
              <a:lnSpc>
                <a:spcPct val="120000"/>
              </a:lnSpc>
              <a:spcBef>
                <a:spcPts val="0"/>
              </a:spcBef>
              <a:spcAft>
                <a:spcPts val="0"/>
              </a:spcAft>
              <a:buClr>
                <a:srgbClr val="000000"/>
              </a:buClr>
              <a:buSzPct val="25000"/>
              <a:buFont typeface="Calibri"/>
              <a:buNone/>
            </a:pPr>
            <a:r>
              <a:rPr lang="en-US" sz="1200">
                <a:solidFill>
                  <a:schemeClr val="accent1"/>
                </a:solidFill>
                <a:latin typeface="Arial"/>
                <a:ea typeface="Arial"/>
                <a:cs typeface="Arial"/>
                <a:sym typeface="Arial"/>
              </a:rPr>
              <a:t>Брокер</a:t>
            </a:r>
          </a:p>
        </p:txBody>
      </p:sp>
      <p:sp>
        <p:nvSpPr>
          <p:cNvPr id="295" name="Shape 295"/>
          <p:cNvSpPr txBox="1">
            <a:spLocks noGrp="1"/>
          </p:cNvSpPr>
          <p:nvPr>
            <p:ph type="ctrTitle" idx="4294967295"/>
          </p:nvPr>
        </p:nvSpPr>
        <p:spPr>
          <a:xfrm>
            <a:off x="2365625" y="2559625"/>
            <a:ext cx="2365499" cy="457200"/>
          </a:xfrm>
          <a:prstGeom prst="rect">
            <a:avLst/>
          </a:prstGeom>
          <a:noFill/>
          <a:ln>
            <a:noFill/>
          </a:ln>
        </p:spPr>
        <p:txBody>
          <a:bodyPr lIns="45700" tIns="45700" rIns="45700" bIns="45700" anchor="ctr" anchorCtr="0">
            <a:noAutofit/>
          </a:bodyPr>
          <a:lstStyle/>
          <a:p>
            <a:pPr marL="0" marR="0" lvl="0" indent="0" rtl="0">
              <a:lnSpc>
                <a:spcPct val="120000"/>
              </a:lnSpc>
              <a:spcBef>
                <a:spcPts val="0"/>
              </a:spcBef>
              <a:spcAft>
                <a:spcPts val="0"/>
              </a:spcAft>
              <a:buClr>
                <a:srgbClr val="000000"/>
              </a:buClr>
              <a:buSzPct val="25000"/>
              <a:buFont typeface="Calibri"/>
              <a:buNone/>
            </a:pPr>
            <a:r>
              <a:rPr lang="en-US" sz="1200">
                <a:solidFill>
                  <a:schemeClr val="accent1"/>
                </a:solidFill>
                <a:latin typeface="Arial"/>
                <a:ea typeface="Arial"/>
                <a:cs typeface="Arial"/>
                <a:sym typeface="Arial"/>
              </a:rPr>
              <a:t>Акционерное общество</a:t>
            </a:r>
          </a:p>
        </p:txBody>
      </p:sp>
      <p:sp>
        <p:nvSpPr>
          <p:cNvPr id="296" name="Shape 296"/>
          <p:cNvSpPr txBox="1">
            <a:spLocks noGrp="1"/>
          </p:cNvSpPr>
          <p:nvPr>
            <p:ph type="ctrTitle" idx="4294967295"/>
          </p:nvPr>
        </p:nvSpPr>
        <p:spPr>
          <a:xfrm>
            <a:off x="2801600" y="4047925"/>
            <a:ext cx="1525500" cy="457200"/>
          </a:xfrm>
          <a:prstGeom prst="rect">
            <a:avLst/>
          </a:prstGeom>
          <a:noFill/>
          <a:ln>
            <a:noFill/>
          </a:ln>
        </p:spPr>
        <p:txBody>
          <a:bodyPr lIns="45700" tIns="45700" rIns="45700" bIns="45700" anchor="ctr" anchorCtr="0">
            <a:noAutofit/>
          </a:bodyPr>
          <a:lstStyle/>
          <a:p>
            <a:pPr marL="0" marR="0" lvl="0" indent="0" rtl="0">
              <a:lnSpc>
                <a:spcPct val="120000"/>
              </a:lnSpc>
              <a:spcBef>
                <a:spcPts val="0"/>
              </a:spcBef>
              <a:spcAft>
                <a:spcPts val="0"/>
              </a:spcAft>
              <a:buClr>
                <a:srgbClr val="000000"/>
              </a:buClr>
              <a:buSzPct val="25000"/>
              <a:buFont typeface="Calibri"/>
              <a:buNone/>
            </a:pPr>
            <a:r>
              <a:rPr lang="en-US" sz="1200">
                <a:solidFill>
                  <a:schemeClr val="accent1"/>
                </a:solidFill>
                <a:latin typeface="Arial"/>
                <a:ea typeface="Arial"/>
                <a:cs typeface="Arial"/>
                <a:sym typeface="Arial"/>
              </a:rPr>
              <a:t>Биржа</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Shape 301"/>
          <p:cNvPicPr preferRelativeResize="0"/>
          <p:nvPr/>
        </p:nvPicPr>
        <p:blipFill>
          <a:blip r:embed="rId3">
            <a:alphaModFix/>
          </a:blip>
          <a:stretch>
            <a:fillRect/>
          </a:stretch>
        </p:blipFill>
        <p:spPr>
          <a:xfrm>
            <a:off x="333175" y="452225"/>
            <a:ext cx="8288350" cy="4944449"/>
          </a:xfrm>
          <a:prstGeom prst="rect">
            <a:avLst/>
          </a:prstGeom>
          <a:noFill/>
          <a:ln>
            <a:noFill/>
          </a:ln>
        </p:spPr>
      </p:pic>
      <p:sp>
        <p:nvSpPr>
          <p:cNvPr id="302" name="Shape 302"/>
          <p:cNvSpPr txBox="1">
            <a:spLocks noGrp="1"/>
          </p:cNvSpPr>
          <p:nvPr>
            <p:ph type="ctrTitle" idx="4294967295"/>
          </p:nvPr>
        </p:nvSpPr>
        <p:spPr>
          <a:xfrm>
            <a:off x="1532401" y="19550"/>
            <a:ext cx="5737500" cy="1102500"/>
          </a:xfrm>
          <a:prstGeom prst="rect">
            <a:avLst/>
          </a:prstGeom>
          <a:noFill/>
          <a:ln>
            <a:noFill/>
          </a:ln>
        </p:spPr>
        <p:txBody>
          <a:bodyPr lIns="45700" tIns="45700" rIns="45700" bIns="45700" anchor="ctr" anchorCtr="0">
            <a:noAutofit/>
          </a:bodyPr>
          <a:lstStyle/>
          <a:p>
            <a:pPr marL="0" marR="0" lvl="0" indent="0" rtl="0">
              <a:lnSpc>
                <a:spcPct val="120000"/>
              </a:lnSpc>
              <a:spcBef>
                <a:spcPts val="0"/>
              </a:spcBef>
              <a:spcAft>
                <a:spcPts val="0"/>
              </a:spcAft>
              <a:buClr>
                <a:srgbClr val="000000"/>
              </a:buClr>
              <a:buSzPct val="25000"/>
              <a:buFont typeface="Calibri"/>
              <a:buNone/>
            </a:pPr>
            <a:r>
              <a:rPr lang="en-US" sz="2000" b="1">
                <a:latin typeface="Arial"/>
                <a:ea typeface="Arial"/>
                <a:cs typeface="Arial"/>
                <a:sym typeface="Arial"/>
              </a:rPr>
              <a:t>Инвестировал? </a:t>
            </a:r>
            <a:r>
              <a:rPr lang="en-US" sz="2000" i="1">
                <a:latin typeface="Georgia"/>
                <a:ea typeface="Georgia"/>
                <a:cs typeface="Georgia"/>
                <a:sym typeface="Georgia"/>
              </a:rPr>
              <a:t>Будь начеку!</a:t>
            </a:r>
          </a:p>
        </p:txBody>
      </p:sp>
      <p:pic>
        <p:nvPicPr>
          <p:cNvPr id="303" name="Shape 303"/>
          <p:cNvPicPr preferRelativeResize="0"/>
          <p:nvPr/>
        </p:nvPicPr>
        <p:blipFill rotWithShape="1">
          <a:blip r:embed="rId4">
            <a:alphaModFix/>
          </a:blip>
          <a:srcRect t="19198" r="5864"/>
          <a:stretch/>
        </p:blipFill>
        <p:spPr>
          <a:xfrm>
            <a:off x="7461525" y="4580875"/>
            <a:ext cx="1457100" cy="5626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Shape 308" descr="BR_k16.png"/>
          <p:cNvPicPr preferRelativeResize="0"/>
          <p:nvPr/>
        </p:nvPicPr>
        <p:blipFill rotWithShape="1">
          <a:blip r:embed="rId3">
            <a:alphaModFix/>
          </a:blip>
          <a:srcRect b="9412"/>
          <a:stretch/>
        </p:blipFill>
        <p:spPr>
          <a:xfrm>
            <a:off x="362375" y="2294100"/>
            <a:ext cx="7366997" cy="2849399"/>
          </a:xfrm>
          <a:prstGeom prst="rect">
            <a:avLst/>
          </a:prstGeom>
          <a:noFill/>
          <a:ln>
            <a:noFill/>
          </a:ln>
        </p:spPr>
      </p:pic>
      <p:sp>
        <p:nvSpPr>
          <p:cNvPr id="309" name="Shape 309"/>
          <p:cNvSpPr/>
          <p:nvPr/>
        </p:nvSpPr>
        <p:spPr>
          <a:xfrm>
            <a:off x="624226" y="1474975"/>
            <a:ext cx="2235300" cy="2599500"/>
          </a:xfrm>
          <a:prstGeom prst="rect">
            <a:avLst/>
          </a:prstGeom>
          <a:noFill/>
          <a:ln>
            <a:noFill/>
          </a:ln>
        </p:spPr>
        <p:txBody>
          <a:bodyPr lIns="45700" tIns="45700" rIns="45700" bIns="45700" anchor="t" anchorCtr="0">
            <a:noAutofit/>
          </a:bodyPr>
          <a:lstStyle/>
          <a:p>
            <a:pPr marL="0" marR="0" lvl="0" indent="0" algn="l" rtl="0">
              <a:lnSpc>
                <a:spcPct val="115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Не давайте деньги</a:t>
            </a:r>
            <a:r>
              <a:rPr lang="en-US" sz="1300"/>
              <a:t/>
            </a:r>
            <a:br>
              <a:rPr lang="en-US" sz="1300"/>
            </a:br>
            <a:r>
              <a:rPr lang="en-US" sz="1300" b="0" i="0" u="none" strike="noStrike" cap="none">
                <a:solidFill>
                  <a:srgbClr val="000000"/>
                </a:solidFill>
                <a:latin typeface="Arial"/>
                <a:ea typeface="Arial"/>
                <a:cs typeface="Arial"/>
                <a:sym typeface="Arial"/>
              </a:rPr>
              <a:t>в долг без расписки</a:t>
            </a:r>
          </a:p>
        </p:txBody>
      </p:sp>
      <p:sp>
        <p:nvSpPr>
          <p:cNvPr id="310" name="Shape 310"/>
          <p:cNvSpPr txBox="1">
            <a:spLocks noGrp="1"/>
          </p:cNvSpPr>
          <p:nvPr>
            <p:ph type="ctrTitle" idx="4294967295"/>
          </p:nvPr>
        </p:nvSpPr>
        <p:spPr>
          <a:xfrm>
            <a:off x="1532401" y="19550"/>
            <a:ext cx="5737500" cy="1102500"/>
          </a:xfrm>
          <a:prstGeom prst="rect">
            <a:avLst/>
          </a:prstGeom>
          <a:noFill/>
          <a:ln>
            <a:noFill/>
          </a:ln>
        </p:spPr>
        <p:txBody>
          <a:bodyPr lIns="45700" tIns="45700" rIns="45700" bIns="45700" anchor="ctr" anchorCtr="0">
            <a:noAutofit/>
          </a:bodyPr>
          <a:lstStyle/>
          <a:p>
            <a:pPr marL="0" marR="0" lvl="0" indent="0" rtl="0">
              <a:lnSpc>
                <a:spcPct val="120000"/>
              </a:lnSpc>
              <a:spcBef>
                <a:spcPts val="0"/>
              </a:spcBef>
              <a:spcAft>
                <a:spcPts val="0"/>
              </a:spcAft>
              <a:buClr>
                <a:srgbClr val="000000"/>
              </a:buClr>
              <a:buSzPct val="25000"/>
              <a:buFont typeface="Calibri"/>
              <a:buNone/>
            </a:pPr>
            <a:r>
              <a:rPr lang="en-US" sz="2000" b="1">
                <a:latin typeface="Arial"/>
                <a:ea typeface="Arial"/>
                <a:cs typeface="Arial"/>
                <a:sym typeface="Arial"/>
              </a:rPr>
              <a:t>Как </a:t>
            </a:r>
            <a:r>
              <a:rPr lang="en-US" sz="2000" i="1">
                <a:latin typeface="Georgia"/>
                <a:ea typeface="Georgia"/>
                <a:cs typeface="Georgia"/>
                <a:sym typeface="Georgia"/>
              </a:rPr>
              <a:t>не потерять </a:t>
            </a:r>
            <a:r>
              <a:rPr lang="en-US" sz="2000" b="1">
                <a:latin typeface="Arial"/>
                <a:ea typeface="Arial"/>
                <a:cs typeface="Arial"/>
                <a:sym typeface="Arial"/>
              </a:rPr>
              <a:t>свои деньги</a:t>
            </a:r>
            <a:r>
              <a:rPr lang="en-US" sz="2000" b="1" u="none" strike="noStrike" cap="none">
                <a:solidFill>
                  <a:srgbClr val="000000"/>
                </a:solidFill>
                <a:latin typeface="Arial"/>
                <a:ea typeface="Arial"/>
                <a:cs typeface="Arial"/>
                <a:sym typeface="Arial"/>
              </a:rPr>
              <a:t>?</a:t>
            </a:r>
          </a:p>
        </p:txBody>
      </p:sp>
      <p:sp>
        <p:nvSpPr>
          <p:cNvPr id="311" name="Shape 311"/>
          <p:cNvSpPr/>
          <p:nvPr/>
        </p:nvSpPr>
        <p:spPr>
          <a:xfrm>
            <a:off x="2639625" y="1474975"/>
            <a:ext cx="2235300" cy="1072500"/>
          </a:xfrm>
          <a:prstGeom prst="rect">
            <a:avLst/>
          </a:prstGeom>
          <a:noFill/>
          <a:ln>
            <a:noFill/>
          </a:ln>
        </p:spPr>
        <p:txBody>
          <a:bodyPr lIns="45700" tIns="45700" rIns="45700" bIns="45700" anchor="t" anchorCtr="0">
            <a:noAutofit/>
          </a:bodyPr>
          <a:lstStyle/>
          <a:p>
            <a:pPr marL="0" marR="0" lvl="0" indent="0" algn="l" rtl="0">
              <a:lnSpc>
                <a:spcPct val="115000"/>
              </a:lnSpc>
              <a:spcBef>
                <a:spcPts val="0"/>
              </a:spcBef>
              <a:spcAft>
                <a:spcPts val="0"/>
              </a:spcAft>
              <a:buClr>
                <a:srgbClr val="000000"/>
              </a:buClr>
              <a:buSzPct val="25000"/>
              <a:buFont typeface="Arial"/>
              <a:buNone/>
            </a:pPr>
            <a:r>
              <a:rPr lang="en-US" sz="1300"/>
              <a:t>Не обращайтесь</a:t>
            </a:r>
            <a:br>
              <a:rPr lang="en-US" sz="1300"/>
            </a:br>
            <a:r>
              <a:rPr lang="en-US" sz="1300"/>
              <a:t>в организации без лицензии или записи</a:t>
            </a:r>
            <a:br>
              <a:rPr lang="en-US" sz="1300"/>
            </a:br>
            <a:r>
              <a:rPr lang="en-US" sz="1300"/>
              <a:t>в Госреестре</a:t>
            </a:r>
          </a:p>
        </p:txBody>
      </p:sp>
      <p:sp>
        <p:nvSpPr>
          <p:cNvPr id="312" name="Shape 312"/>
          <p:cNvSpPr/>
          <p:nvPr/>
        </p:nvSpPr>
        <p:spPr>
          <a:xfrm>
            <a:off x="4617125" y="1474975"/>
            <a:ext cx="1914000" cy="648600"/>
          </a:xfrm>
          <a:prstGeom prst="rect">
            <a:avLst/>
          </a:prstGeom>
          <a:noFill/>
          <a:ln>
            <a:noFill/>
          </a:ln>
        </p:spPr>
        <p:txBody>
          <a:bodyPr lIns="45700" tIns="45700" rIns="45700" bIns="45700" anchor="t" anchorCtr="0">
            <a:noAutofit/>
          </a:bodyPr>
          <a:lstStyle/>
          <a:p>
            <a:pPr marL="0" marR="0" lvl="0" indent="0" algn="l" rtl="0">
              <a:lnSpc>
                <a:spcPct val="115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Не давайте свой паспорт сомнительным лицам </a:t>
            </a:r>
          </a:p>
          <a:p>
            <a:pPr marL="0" marR="0" lvl="0" indent="0" algn="l" rtl="0">
              <a:lnSpc>
                <a:spcPct val="115000"/>
              </a:lnSpc>
              <a:spcBef>
                <a:spcPts val="0"/>
              </a:spcBef>
              <a:spcAft>
                <a:spcPts val="0"/>
              </a:spcAft>
              <a:buClr>
                <a:srgbClr val="000000"/>
              </a:buClr>
              <a:buFont typeface="Arial"/>
              <a:buNone/>
            </a:pPr>
            <a:endParaRPr sz="1300"/>
          </a:p>
        </p:txBody>
      </p:sp>
      <p:sp>
        <p:nvSpPr>
          <p:cNvPr id="313" name="Shape 313"/>
          <p:cNvSpPr/>
          <p:nvPr/>
        </p:nvSpPr>
        <p:spPr>
          <a:xfrm>
            <a:off x="6673300" y="1474975"/>
            <a:ext cx="2163300" cy="2599500"/>
          </a:xfrm>
          <a:prstGeom prst="rect">
            <a:avLst/>
          </a:prstGeom>
          <a:noFill/>
          <a:ln>
            <a:noFill/>
          </a:ln>
        </p:spPr>
        <p:txBody>
          <a:bodyPr lIns="45700" tIns="45700" rIns="45700" bIns="45700" anchor="t" anchorCtr="0">
            <a:noAutofit/>
          </a:bodyPr>
          <a:lstStyle/>
          <a:p>
            <a:pPr marL="0" marR="0" lvl="0" indent="0" algn="l" rtl="0">
              <a:lnSpc>
                <a:spcPct val="115000"/>
              </a:lnSpc>
              <a:spcBef>
                <a:spcPts val="0"/>
              </a:spcBef>
              <a:spcAft>
                <a:spcPts val="0"/>
              </a:spcAft>
              <a:buClr>
                <a:srgbClr val="000000"/>
              </a:buClr>
              <a:buSzPct val="25000"/>
              <a:buFont typeface="Arial"/>
              <a:buNone/>
            </a:pPr>
            <a:r>
              <a:rPr lang="en-US" sz="1300"/>
              <a:t>Не пользуйтесь картой </a:t>
            </a:r>
            <a:br>
              <a:rPr lang="en-US" sz="1300"/>
            </a:br>
            <a:r>
              <a:rPr lang="en-US" sz="1300"/>
              <a:t>в “подозрительных” банкоматах </a:t>
            </a:r>
            <a:br>
              <a:rPr lang="en-US" sz="1300"/>
            </a:br>
            <a:r>
              <a:rPr lang="en-US" sz="1300"/>
              <a:t>и малолюдных местах</a:t>
            </a:r>
          </a:p>
        </p:txBody>
      </p:sp>
      <p:pic>
        <p:nvPicPr>
          <p:cNvPr id="314" name="Shape 314"/>
          <p:cNvPicPr preferRelativeResize="0"/>
          <p:nvPr/>
        </p:nvPicPr>
        <p:blipFill>
          <a:blip r:embed="rId4">
            <a:alphaModFix/>
          </a:blip>
          <a:stretch>
            <a:fillRect/>
          </a:stretch>
        </p:blipFill>
        <p:spPr>
          <a:xfrm>
            <a:off x="646250" y="1179150"/>
            <a:ext cx="238725" cy="238725"/>
          </a:xfrm>
          <a:prstGeom prst="rect">
            <a:avLst/>
          </a:prstGeom>
          <a:noFill/>
          <a:ln>
            <a:noFill/>
          </a:ln>
        </p:spPr>
      </p:pic>
      <p:pic>
        <p:nvPicPr>
          <p:cNvPr id="315" name="Shape 315"/>
          <p:cNvPicPr preferRelativeResize="0"/>
          <p:nvPr/>
        </p:nvPicPr>
        <p:blipFill>
          <a:blip r:embed="rId4">
            <a:alphaModFix/>
          </a:blip>
          <a:stretch>
            <a:fillRect/>
          </a:stretch>
        </p:blipFill>
        <p:spPr>
          <a:xfrm>
            <a:off x="2670475" y="1179150"/>
            <a:ext cx="238725" cy="238725"/>
          </a:xfrm>
          <a:prstGeom prst="rect">
            <a:avLst/>
          </a:prstGeom>
          <a:noFill/>
          <a:ln>
            <a:noFill/>
          </a:ln>
        </p:spPr>
      </p:pic>
      <p:pic>
        <p:nvPicPr>
          <p:cNvPr id="316" name="Shape 316"/>
          <p:cNvPicPr preferRelativeResize="0"/>
          <p:nvPr/>
        </p:nvPicPr>
        <p:blipFill>
          <a:blip r:embed="rId4">
            <a:alphaModFix/>
          </a:blip>
          <a:stretch>
            <a:fillRect/>
          </a:stretch>
        </p:blipFill>
        <p:spPr>
          <a:xfrm>
            <a:off x="4622672" y="1179150"/>
            <a:ext cx="238725" cy="238725"/>
          </a:xfrm>
          <a:prstGeom prst="rect">
            <a:avLst/>
          </a:prstGeom>
          <a:noFill/>
          <a:ln>
            <a:noFill/>
          </a:ln>
        </p:spPr>
      </p:pic>
      <p:pic>
        <p:nvPicPr>
          <p:cNvPr id="317" name="Shape 317"/>
          <p:cNvPicPr preferRelativeResize="0"/>
          <p:nvPr/>
        </p:nvPicPr>
        <p:blipFill>
          <a:blip r:embed="rId4">
            <a:alphaModFix/>
          </a:blip>
          <a:stretch>
            <a:fillRect/>
          </a:stretch>
        </p:blipFill>
        <p:spPr>
          <a:xfrm>
            <a:off x="6693597" y="1179150"/>
            <a:ext cx="238725" cy="238725"/>
          </a:xfrm>
          <a:prstGeom prst="rect">
            <a:avLst/>
          </a:prstGeom>
          <a:noFill/>
          <a:ln>
            <a:noFill/>
          </a:ln>
        </p:spPr>
      </p:pic>
      <p:pic>
        <p:nvPicPr>
          <p:cNvPr id="318" name="Shape 318"/>
          <p:cNvPicPr preferRelativeResize="0"/>
          <p:nvPr/>
        </p:nvPicPr>
        <p:blipFill rotWithShape="1">
          <a:blip r:embed="rId5">
            <a:alphaModFix/>
          </a:blip>
          <a:srcRect r="5864"/>
          <a:stretch/>
        </p:blipFill>
        <p:spPr>
          <a:xfrm>
            <a:off x="7461525" y="4447199"/>
            <a:ext cx="1457100" cy="696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p:nvPr/>
        </p:nvSpPr>
        <p:spPr>
          <a:xfrm>
            <a:off x="626850" y="1360950"/>
            <a:ext cx="2249400" cy="581100"/>
          </a:xfrm>
          <a:prstGeom prst="rect">
            <a:avLst/>
          </a:prstGeom>
          <a:noFill/>
          <a:ln>
            <a:noFill/>
          </a:ln>
        </p:spPr>
        <p:txBody>
          <a:bodyPr lIns="45700" tIns="45700" rIns="45700" bIns="45700" anchor="t" anchorCtr="0">
            <a:noAutofit/>
          </a:bodyPr>
          <a:lstStyle/>
          <a:p>
            <a:pPr marL="0" marR="0" lvl="0" indent="0" algn="l" rtl="0">
              <a:lnSpc>
                <a:spcPct val="115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Ведите уч</a:t>
            </a:r>
            <a:r>
              <a:rPr lang="en-US" sz="1300"/>
              <a:t>ё</a:t>
            </a:r>
            <a:r>
              <a:rPr lang="en-US" sz="1300" b="0" i="0" u="none" strike="noStrike" cap="none">
                <a:solidFill>
                  <a:srgbClr val="000000"/>
                </a:solidFill>
                <a:latin typeface="Arial"/>
                <a:ea typeface="Arial"/>
                <a:cs typeface="Arial"/>
                <a:sym typeface="Arial"/>
              </a:rPr>
              <a:t>т доходов</a:t>
            </a:r>
            <a:r>
              <a:rPr lang="en-US" sz="1300"/>
              <a:t/>
            </a:r>
            <a:br>
              <a:rPr lang="en-US" sz="1300"/>
            </a:br>
            <a:r>
              <a:rPr lang="en-US" sz="1300" b="0" i="0" u="none" strike="noStrike" cap="none">
                <a:solidFill>
                  <a:srgbClr val="000000"/>
                </a:solidFill>
                <a:latin typeface="Arial"/>
                <a:ea typeface="Arial"/>
                <a:cs typeface="Arial"/>
                <a:sym typeface="Arial"/>
              </a:rPr>
              <a:t>и расходов </a:t>
            </a:r>
          </a:p>
          <a:p>
            <a:pPr marL="0" marR="0" lvl="0" indent="0" algn="l" rtl="0">
              <a:lnSpc>
                <a:spcPct val="115000"/>
              </a:lnSpc>
              <a:spcBef>
                <a:spcPts val="0"/>
              </a:spcBef>
              <a:spcAft>
                <a:spcPts val="0"/>
              </a:spcAft>
              <a:buClr>
                <a:srgbClr val="000000"/>
              </a:buClr>
              <a:buFont typeface="Arial"/>
              <a:buNone/>
            </a:pPr>
            <a:endParaRPr sz="1300"/>
          </a:p>
        </p:txBody>
      </p:sp>
      <p:pic>
        <p:nvPicPr>
          <p:cNvPr id="324" name="Shape 324"/>
          <p:cNvPicPr preferRelativeResize="0"/>
          <p:nvPr/>
        </p:nvPicPr>
        <p:blipFill rotWithShape="1">
          <a:blip r:embed="rId3">
            <a:alphaModFix/>
          </a:blip>
          <a:srcRect r="5864"/>
          <a:stretch/>
        </p:blipFill>
        <p:spPr>
          <a:xfrm>
            <a:off x="7461525" y="4447199"/>
            <a:ext cx="1457100" cy="696300"/>
          </a:xfrm>
          <a:prstGeom prst="rect">
            <a:avLst/>
          </a:prstGeom>
          <a:noFill/>
          <a:ln>
            <a:noFill/>
          </a:ln>
        </p:spPr>
      </p:pic>
      <p:sp>
        <p:nvSpPr>
          <p:cNvPr id="325" name="Shape 325"/>
          <p:cNvSpPr txBox="1">
            <a:spLocks noGrp="1"/>
          </p:cNvSpPr>
          <p:nvPr>
            <p:ph type="ctrTitle" idx="4294967295"/>
          </p:nvPr>
        </p:nvSpPr>
        <p:spPr>
          <a:xfrm>
            <a:off x="1532401" y="19550"/>
            <a:ext cx="5737500" cy="1102500"/>
          </a:xfrm>
          <a:prstGeom prst="rect">
            <a:avLst/>
          </a:prstGeom>
          <a:noFill/>
          <a:ln>
            <a:noFill/>
          </a:ln>
        </p:spPr>
        <p:txBody>
          <a:bodyPr lIns="45700" tIns="45700" rIns="45700" bIns="45700" anchor="ctr" anchorCtr="0">
            <a:noAutofit/>
          </a:bodyPr>
          <a:lstStyle/>
          <a:p>
            <a:pPr marL="0" marR="0" lvl="0" indent="0" rtl="0">
              <a:lnSpc>
                <a:spcPct val="120000"/>
              </a:lnSpc>
              <a:spcBef>
                <a:spcPts val="0"/>
              </a:spcBef>
              <a:spcAft>
                <a:spcPts val="0"/>
              </a:spcAft>
              <a:buClr>
                <a:srgbClr val="000000"/>
              </a:buClr>
              <a:buSzPct val="25000"/>
              <a:buFont typeface="Calibri"/>
              <a:buNone/>
            </a:pPr>
            <a:r>
              <a:rPr lang="en-US" sz="2000" b="1">
                <a:latin typeface="Arial"/>
                <a:ea typeface="Arial"/>
                <a:cs typeface="Arial"/>
                <a:sym typeface="Arial"/>
              </a:rPr>
              <a:t>Как избежать </a:t>
            </a:r>
            <a:r>
              <a:rPr lang="en-US" sz="2000" i="1">
                <a:latin typeface="Georgia"/>
                <a:ea typeface="Georgia"/>
                <a:cs typeface="Georgia"/>
                <a:sym typeface="Georgia"/>
              </a:rPr>
              <a:t>финансовых ошибок?</a:t>
            </a:r>
          </a:p>
        </p:txBody>
      </p:sp>
      <p:sp>
        <p:nvSpPr>
          <p:cNvPr id="326" name="Shape 326"/>
          <p:cNvSpPr/>
          <p:nvPr/>
        </p:nvSpPr>
        <p:spPr>
          <a:xfrm>
            <a:off x="3059575" y="1360950"/>
            <a:ext cx="2898600" cy="1486800"/>
          </a:xfrm>
          <a:prstGeom prst="rect">
            <a:avLst/>
          </a:prstGeom>
          <a:noFill/>
          <a:ln>
            <a:noFill/>
          </a:ln>
        </p:spPr>
        <p:txBody>
          <a:bodyPr lIns="45700" tIns="45700" rIns="45700" bIns="45700" anchor="t" anchorCtr="0">
            <a:noAutofit/>
          </a:bodyPr>
          <a:lstStyle/>
          <a:p>
            <a:pPr marL="0" marR="0" lvl="0" indent="0" algn="l" rtl="0">
              <a:lnSpc>
                <a:spcPct val="115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Думайте минимум три дня, </a:t>
            </a:r>
            <a:br>
              <a:rPr lang="en-US" sz="1300" b="0" i="0" u="none" strike="noStrike" cap="none">
                <a:solidFill>
                  <a:srgbClr val="000000"/>
                </a:solidFill>
                <a:latin typeface="Arial"/>
                <a:ea typeface="Arial"/>
                <a:cs typeface="Arial"/>
                <a:sym typeface="Arial"/>
              </a:rPr>
            </a:br>
            <a:r>
              <a:rPr lang="en-US" sz="1300" b="0" i="0" u="none" strike="noStrike" cap="none">
                <a:solidFill>
                  <a:srgbClr val="000000"/>
                </a:solidFill>
                <a:latin typeface="Arial"/>
                <a:ea typeface="Arial"/>
                <a:cs typeface="Arial"/>
                <a:sym typeface="Arial"/>
              </a:rPr>
              <a:t>прежде чем принимать</a:t>
            </a:r>
            <a:r>
              <a:rPr lang="en-US" sz="1300"/>
              <a:t/>
            </a:r>
            <a:br>
              <a:rPr lang="en-US" sz="1300"/>
            </a:br>
            <a:r>
              <a:rPr lang="en-US" sz="1300" b="0" i="0" u="none" strike="noStrike" cap="none">
                <a:solidFill>
                  <a:srgbClr val="000000"/>
                </a:solidFill>
                <a:latin typeface="Arial"/>
                <a:ea typeface="Arial"/>
                <a:cs typeface="Arial"/>
                <a:sym typeface="Arial"/>
              </a:rPr>
              <a:t>финансовые решения: </a:t>
            </a:r>
            <a:br>
              <a:rPr lang="en-US" sz="1300" b="0" i="0" u="none" strike="noStrike" cap="none">
                <a:solidFill>
                  <a:srgbClr val="000000"/>
                </a:solidFill>
                <a:latin typeface="Arial"/>
                <a:ea typeface="Arial"/>
                <a:cs typeface="Arial"/>
                <a:sym typeface="Arial"/>
              </a:rPr>
            </a:br>
            <a:r>
              <a:rPr lang="en-US" sz="1300" b="0" i="0" u="none" strike="noStrike" cap="none">
                <a:solidFill>
                  <a:srgbClr val="000000"/>
                </a:solidFill>
                <a:latin typeface="Arial"/>
                <a:ea typeface="Arial"/>
                <a:cs typeface="Arial"/>
                <a:sym typeface="Arial"/>
              </a:rPr>
              <a:t>1 день – </a:t>
            </a:r>
            <a:r>
              <a:rPr lang="en-US" sz="1300"/>
              <a:t>и</a:t>
            </a:r>
            <a:r>
              <a:rPr lang="en-US" sz="1300" b="0" i="0" u="none" strike="noStrike" cap="none">
                <a:solidFill>
                  <a:srgbClr val="000000"/>
                </a:solidFill>
                <a:latin typeface="Arial"/>
                <a:ea typeface="Arial"/>
                <a:cs typeface="Arial"/>
                <a:sym typeface="Arial"/>
              </a:rPr>
              <a:t>дея, </a:t>
            </a:r>
            <a:br>
              <a:rPr lang="en-US" sz="1300" b="0" i="0" u="none" strike="noStrike" cap="none">
                <a:solidFill>
                  <a:srgbClr val="000000"/>
                </a:solidFill>
                <a:latin typeface="Arial"/>
                <a:ea typeface="Arial"/>
                <a:cs typeface="Arial"/>
                <a:sym typeface="Arial"/>
              </a:rPr>
            </a:br>
            <a:r>
              <a:rPr lang="en-US" sz="1300" b="0" i="0" u="none" strike="noStrike" cap="none">
                <a:solidFill>
                  <a:srgbClr val="000000"/>
                </a:solidFill>
                <a:latin typeface="Arial"/>
                <a:ea typeface="Arial"/>
                <a:cs typeface="Arial"/>
                <a:sym typeface="Arial"/>
              </a:rPr>
              <a:t>2 день – </a:t>
            </a:r>
            <a:r>
              <a:rPr lang="en-US" sz="1300"/>
              <a:t>с</a:t>
            </a:r>
            <a:r>
              <a:rPr lang="en-US" sz="1300" b="0" i="0" u="none" strike="noStrike" cap="none">
                <a:solidFill>
                  <a:srgbClr val="000000"/>
                </a:solidFill>
                <a:latin typeface="Arial"/>
                <a:ea typeface="Arial"/>
                <a:cs typeface="Arial"/>
                <a:sym typeface="Arial"/>
              </a:rPr>
              <a:t>бор информации,  </a:t>
            </a:r>
            <a:br>
              <a:rPr lang="en-US" sz="1300" b="0" i="0" u="none" strike="noStrike" cap="none">
                <a:solidFill>
                  <a:srgbClr val="000000"/>
                </a:solidFill>
                <a:latin typeface="Arial"/>
                <a:ea typeface="Arial"/>
                <a:cs typeface="Arial"/>
                <a:sym typeface="Arial"/>
              </a:rPr>
            </a:br>
            <a:r>
              <a:rPr lang="en-US" sz="1300" b="0" i="0" u="none" strike="noStrike" cap="none">
                <a:solidFill>
                  <a:srgbClr val="000000"/>
                </a:solidFill>
                <a:latin typeface="Arial"/>
                <a:ea typeface="Arial"/>
                <a:cs typeface="Arial"/>
                <a:sym typeface="Arial"/>
              </a:rPr>
              <a:t>3 день – </a:t>
            </a:r>
            <a:r>
              <a:rPr lang="en-US" sz="1300"/>
              <a:t>п</a:t>
            </a:r>
            <a:r>
              <a:rPr lang="en-US" sz="1300" b="0" i="0" u="none" strike="noStrike" cap="none">
                <a:solidFill>
                  <a:srgbClr val="000000"/>
                </a:solidFill>
                <a:latin typeface="Arial"/>
                <a:ea typeface="Arial"/>
                <a:cs typeface="Arial"/>
                <a:sym typeface="Arial"/>
              </a:rPr>
              <a:t>ринятие решения </a:t>
            </a:r>
          </a:p>
          <a:p>
            <a:pPr marL="0" marR="0" lvl="0" indent="0" algn="l" rtl="0">
              <a:lnSpc>
                <a:spcPct val="115000"/>
              </a:lnSpc>
              <a:spcBef>
                <a:spcPts val="0"/>
              </a:spcBef>
              <a:spcAft>
                <a:spcPts val="0"/>
              </a:spcAft>
              <a:buClr>
                <a:srgbClr val="000000"/>
              </a:buClr>
              <a:buFont typeface="Arial"/>
              <a:buNone/>
            </a:pPr>
            <a:endParaRPr sz="1300"/>
          </a:p>
        </p:txBody>
      </p:sp>
      <p:sp>
        <p:nvSpPr>
          <p:cNvPr id="327" name="Shape 327"/>
          <p:cNvSpPr/>
          <p:nvPr/>
        </p:nvSpPr>
        <p:spPr>
          <a:xfrm>
            <a:off x="6130050" y="1360950"/>
            <a:ext cx="2642400" cy="1014600"/>
          </a:xfrm>
          <a:prstGeom prst="rect">
            <a:avLst/>
          </a:prstGeom>
          <a:noFill/>
          <a:ln>
            <a:noFill/>
          </a:ln>
        </p:spPr>
        <p:txBody>
          <a:bodyPr lIns="45700" tIns="45700" rIns="45700" bIns="45700" anchor="t" anchorCtr="0">
            <a:noAutofit/>
          </a:bodyPr>
          <a:lstStyle/>
          <a:p>
            <a:pPr marL="0" marR="0" lvl="0" indent="0" algn="l" rtl="0">
              <a:lnSpc>
                <a:spcPct val="115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Передавайте деньги только после изучения и заключения договора, не стесняй</a:t>
            </a:r>
            <a:r>
              <a:rPr lang="en-US" sz="1300"/>
              <a:t>тесь задавать вопросы</a:t>
            </a:r>
            <a:r>
              <a:rPr lang="en-US" sz="1300" b="0" i="0" u="none" strike="noStrike" cap="none">
                <a:solidFill>
                  <a:srgbClr val="000000"/>
                </a:solidFill>
                <a:latin typeface="Arial"/>
                <a:ea typeface="Arial"/>
                <a:cs typeface="Arial"/>
                <a:sym typeface="Arial"/>
              </a:rPr>
              <a:t> </a:t>
            </a:r>
          </a:p>
          <a:p>
            <a:pPr marL="0" marR="0" lvl="0" indent="0" algn="l" rtl="0">
              <a:lnSpc>
                <a:spcPct val="115000"/>
              </a:lnSpc>
              <a:spcBef>
                <a:spcPts val="0"/>
              </a:spcBef>
              <a:spcAft>
                <a:spcPts val="0"/>
              </a:spcAft>
              <a:buClr>
                <a:srgbClr val="000000"/>
              </a:buClr>
              <a:buFont typeface="Arial"/>
              <a:buNone/>
            </a:pPr>
            <a:endParaRPr sz="1300"/>
          </a:p>
        </p:txBody>
      </p:sp>
      <p:sp>
        <p:nvSpPr>
          <p:cNvPr id="328" name="Shape 328"/>
          <p:cNvSpPr/>
          <p:nvPr/>
        </p:nvSpPr>
        <p:spPr>
          <a:xfrm>
            <a:off x="626850" y="2531350"/>
            <a:ext cx="2301600" cy="846300"/>
          </a:xfrm>
          <a:prstGeom prst="rect">
            <a:avLst/>
          </a:prstGeom>
          <a:noFill/>
          <a:ln>
            <a:noFill/>
          </a:ln>
        </p:spPr>
        <p:txBody>
          <a:bodyPr lIns="45700" tIns="45700" rIns="45700" bIns="45700" anchor="t" anchorCtr="0">
            <a:noAutofit/>
          </a:bodyPr>
          <a:lstStyle/>
          <a:p>
            <a:pPr marL="0" marR="0" lvl="0" indent="0" algn="l" rtl="0">
              <a:lnSpc>
                <a:spcPct val="115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Подробно изучайте организацию, с которой собираетесь сотрудничать </a:t>
            </a:r>
          </a:p>
          <a:p>
            <a:pPr marL="0" marR="0" lvl="0" indent="0" algn="l" rtl="0">
              <a:lnSpc>
                <a:spcPct val="115000"/>
              </a:lnSpc>
              <a:spcBef>
                <a:spcPts val="0"/>
              </a:spcBef>
              <a:spcAft>
                <a:spcPts val="0"/>
              </a:spcAft>
              <a:buClr>
                <a:srgbClr val="000000"/>
              </a:buClr>
              <a:buFont typeface="Arial"/>
              <a:buNone/>
            </a:pPr>
            <a:endParaRPr sz="1300"/>
          </a:p>
        </p:txBody>
      </p:sp>
      <p:sp>
        <p:nvSpPr>
          <p:cNvPr id="329" name="Shape 329"/>
          <p:cNvSpPr/>
          <p:nvPr/>
        </p:nvSpPr>
        <p:spPr>
          <a:xfrm>
            <a:off x="3059575" y="3293350"/>
            <a:ext cx="2704800" cy="1014600"/>
          </a:xfrm>
          <a:prstGeom prst="rect">
            <a:avLst/>
          </a:prstGeom>
          <a:noFill/>
          <a:ln>
            <a:noFill/>
          </a:ln>
        </p:spPr>
        <p:txBody>
          <a:bodyPr lIns="45700" tIns="45700" rIns="45700" bIns="45700" anchor="t" anchorCtr="0">
            <a:noAutofit/>
          </a:bodyPr>
          <a:lstStyle/>
          <a:p>
            <a:pPr marL="0" marR="0" lvl="0" indent="0" algn="l" rtl="0">
              <a:lnSpc>
                <a:spcPct val="115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Сравнивайте финансовые продукты</a:t>
            </a:r>
            <a:r>
              <a:rPr lang="en-US" sz="1300"/>
              <a:t> </a:t>
            </a:r>
            <a:r>
              <a:rPr lang="en-US" sz="1300" b="0" i="0" u="none" strike="noStrike" cap="none">
                <a:solidFill>
                  <a:srgbClr val="000000"/>
                </a:solidFill>
                <a:latin typeface="Arial"/>
                <a:ea typeface="Arial"/>
                <a:cs typeface="Arial"/>
                <a:sym typeface="Arial"/>
              </a:rPr>
              <a:t>и услуги на основании информации с сайтов</a:t>
            </a:r>
            <a:r>
              <a:rPr lang="en-US" sz="1300"/>
              <a:t> </a:t>
            </a:r>
            <a:r>
              <a:rPr lang="en-US" sz="1300" b="0" i="0" u="none" strike="noStrike" cap="none">
                <a:solidFill>
                  <a:srgbClr val="000000"/>
                </a:solidFill>
                <a:latin typeface="Arial"/>
                <a:ea typeface="Arial"/>
                <a:cs typeface="Arial"/>
                <a:sym typeface="Arial"/>
              </a:rPr>
              <a:t>поставщиков услуг</a:t>
            </a:r>
          </a:p>
          <a:p>
            <a:pPr marL="0" marR="0" lvl="0" indent="0" algn="l" rtl="0">
              <a:lnSpc>
                <a:spcPct val="115000"/>
              </a:lnSpc>
              <a:spcBef>
                <a:spcPts val="0"/>
              </a:spcBef>
              <a:spcAft>
                <a:spcPts val="0"/>
              </a:spcAft>
              <a:buClr>
                <a:srgbClr val="000000"/>
              </a:buClr>
              <a:buFont typeface="Arial"/>
              <a:buNone/>
            </a:pPr>
            <a:endParaRPr sz="1300"/>
          </a:p>
        </p:txBody>
      </p:sp>
      <p:sp>
        <p:nvSpPr>
          <p:cNvPr id="330" name="Shape 330"/>
          <p:cNvSpPr/>
          <p:nvPr/>
        </p:nvSpPr>
        <p:spPr>
          <a:xfrm>
            <a:off x="6130050" y="2912350"/>
            <a:ext cx="2381400" cy="719100"/>
          </a:xfrm>
          <a:prstGeom prst="rect">
            <a:avLst/>
          </a:prstGeom>
          <a:noFill/>
          <a:ln>
            <a:noFill/>
          </a:ln>
        </p:spPr>
        <p:txBody>
          <a:bodyPr lIns="45700" tIns="45700" rIns="45700" bIns="45700" anchor="t" anchorCtr="0">
            <a:noAutofit/>
          </a:bodyPr>
          <a:lstStyle/>
          <a:p>
            <a:pPr lvl="0" rtl="0">
              <a:lnSpc>
                <a:spcPct val="115000"/>
              </a:lnSpc>
              <a:spcBef>
                <a:spcPts val="0"/>
              </a:spcBef>
              <a:buClr>
                <a:schemeClr val="dk1"/>
              </a:buClr>
              <a:buSzPct val="25000"/>
              <a:buFont typeface="Arial"/>
              <a:buNone/>
            </a:pPr>
            <a:r>
              <a:rPr lang="en-US" sz="1300">
                <a:solidFill>
                  <a:schemeClr val="dk1"/>
                </a:solidFill>
              </a:rPr>
              <a:t>Не стесняйтесь просить скидку, это признак бережливости, а не бедности</a:t>
            </a:r>
          </a:p>
          <a:p>
            <a:pPr marL="0" marR="0" lvl="0" indent="0" algn="l" rtl="0">
              <a:lnSpc>
                <a:spcPct val="115000"/>
              </a:lnSpc>
              <a:spcBef>
                <a:spcPts val="0"/>
              </a:spcBef>
              <a:spcAft>
                <a:spcPts val="0"/>
              </a:spcAft>
              <a:buClr>
                <a:srgbClr val="000000"/>
              </a:buClr>
              <a:buFont typeface="Arial"/>
              <a:buNone/>
            </a:pPr>
            <a:endParaRPr sz="1300"/>
          </a:p>
        </p:txBody>
      </p:sp>
      <p:pic>
        <p:nvPicPr>
          <p:cNvPr id="331" name="Shape 331"/>
          <p:cNvPicPr preferRelativeResize="0"/>
          <p:nvPr/>
        </p:nvPicPr>
        <p:blipFill>
          <a:blip r:embed="rId4">
            <a:alphaModFix/>
          </a:blip>
          <a:stretch>
            <a:fillRect/>
          </a:stretch>
        </p:blipFill>
        <p:spPr>
          <a:xfrm>
            <a:off x="688499" y="1062374"/>
            <a:ext cx="247250" cy="247250"/>
          </a:xfrm>
          <a:prstGeom prst="rect">
            <a:avLst/>
          </a:prstGeom>
          <a:noFill/>
          <a:ln>
            <a:noFill/>
          </a:ln>
        </p:spPr>
      </p:pic>
      <p:pic>
        <p:nvPicPr>
          <p:cNvPr id="332" name="Shape 332"/>
          <p:cNvPicPr preferRelativeResize="0"/>
          <p:nvPr/>
        </p:nvPicPr>
        <p:blipFill>
          <a:blip r:embed="rId4">
            <a:alphaModFix/>
          </a:blip>
          <a:stretch>
            <a:fillRect/>
          </a:stretch>
        </p:blipFill>
        <p:spPr>
          <a:xfrm>
            <a:off x="3118724" y="1062374"/>
            <a:ext cx="247250" cy="247250"/>
          </a:xfrm>
          <a:prstGeom prst="rect">
            <a:avLst/>
          </a:prstGeom>
          <a:noFill/>
          <a:ln>
            <a:noFill/>
          </a:ln>
        </p:spPr>
      </p:pic>
      <p:pic>
        <p:nvPicPr>
          <p:cNvPr id="333" name="Shape 333"/>
          <p:cNvPicPr preferRelativeResize="0"/>
          <p:nvPr/>
        </p:nvPicPr>
        <p:blipFill>
          <a:blip r:embed="rId4">
            <a:alphaModFix/>
          </a:blip>
          <a:stretch>
            <a:fillRect/>
          </a:stretch>
        </p:blipFill>
        <p:spPr>
          <a:xfrm>
            <a:off x="6151000" y="1062374"/>
            <a:ext cx="247250" cy="247250"/>
          </a:xfrm>
          <a:prstGeom prst="rect">
            <a:avLst/>
          </a:prstGeom>
          <a:noFill/>
          <a:ln>
            <a:noFill/>
          </a:ln>
        </p:spPr>
      </p:pic>
      <p:pic>
        <p:nvPicPr>
          <p:cNvPr id="334" name="Shape 334"/>
          <p:cNvPicPr preferRelativeResize="0"/>
          <p:nvPr/>
        </p:nvPicPr>
        <p:blipFill>
          <a:blip r:embed="rId4">
            <a:alphaModFix/>
          </a:blip>
          <a:stretch>
            <a:fillRect/>
          </a:stretch>
        </p:blipFill>
        <p:spPr>
          <a:xfrm>
            <a:off x="688499" y="2220449"/>
            <a:ext cx="247250" cy="247250"/>
          </a:xfrm>
          <a:prstGeom prst="rect">
            <a:avLst/>
          </a:prstGeom>
          <a:noFill/>
          <a:ln>
            <a:noFill/>
          </a:ln>
        </p:spPr>
      </p:pic>
      <p:pic>
        <p:nvPicPr>
          <p:cNvPr id="335" name="Shape 335"/>
          <p:cNvPicPr preferRelativeResize="0"/>
          <p:nvPr/>
        </p:nvPicPr>
        <p:blipFill>
          <a:blip r:embed="rId4">
            <a:alphaModFix/>
          </a:blip>
          <a:stretch>
            <a:fillRect/>
          </a:stretch>
        </p:blipFill>
        <p:spPr>
          <a:xfrm>
            <a:off x="3118724" y="2982449"/>
            <a:ext cx="247250" cy="247250"/>
          </a:xfrm>
          <a:prstGeom prst="rect">
            <a:avLst/>
          </a:prstGeom>
          <a:noFill/>
          <a:ln>
            <a:noFill/>
          </a:ln>
        </p:spPr>
      </p:pic>
      <p:pic>
        <p:nvPicPr>
          <p:cNvPr id="336" name="Shape 336"/>
          <p:cNvPicPr preferRelativeResize="0"/>
          <p:nvPr/>
        </p:nvPicPr>
        <p:blipFill>
          <a:blip r:embed="rId4">
            <a:alphaModFix/>
          </a:blip>
          <a:stretch>
            <a:fillRect/>
          </a:stretch>
        </p:blipFill>
        <p:spPr>
          <a:xfrm>
            <a:off x="6182425" y="2601449"/>
            <a:ext cx="247250" cy="247250"/>
          </a:xfrm>
          <a:prstGeom prst="rect">
            <a:avLst/>
          </a:prstGeom>
          <a:noFill/>
          <a:ln>
            <a:noFill/>
          </a:ln>
        </p:spPr>
      </p:pic>
      <p:pic>
        <p:nvPicPr>
          <p:cNvPr id="337" name="Shape 337"/>
          <p:cNvPicPr preferRelativeResize="0"/>
          <p:nvPr/>
        </p:nvPicPr>
        <p:blipFill rotWithShape="1">
          <a:blip r:embed="rId5">
            <a:alphaModFix/>
          </a:blip>
          <a:srcRect t="68079"/>
          <a:stretch/>
        </p:blipFill>
        <p:spPr>
          <a:xfrm>
            <a:off x="381000" y="4613074"/>
            <a:ext cx="1971023" cy="638325"/>
          </a:xfrm>
          <a:prstGeom prst="rect">
            <a:avLst/>
          </a:prstGeom>
          <a:noFill/>
          <a:ln>
            <a:noFill/>
          </a:ln>
        </p:spPr>
      </p:pic>
      <p:pic>
        <p:nvPicPr>
          <p:cNvPr id="338" name="Shape 338"/>
          <p:cNvPicPr preferRelativeResize="0"/>
          <p:nvPr/>
        </p:nvPicPr>
        <p:blipFill rotWithShape="1">
          <a:blip r:embed="rId5">
            <a:alphaModFix/>
          </a:blip>
          <a:srcRect l="39544" t="2123" b="39529"/>
          <a:stretch/>
        </p:blipFill>
        <p:spPr>
          <a:xfrm rot="-1657794">
            <a:off x="5539774" y="3892975"/>
            <a:ext cx="948698" cy="928898"/>
          </a:xfrm>
          <a:prstGeom prst="rect">
            <a:avLst/>
          </a:prstGeom>
          <a:noFill/>
          <a:ln>
            <a:noFill/>
          </a:ln>
        </p:spPr>
      </p:pic>
      <p:pic>
        <p:nvPicPr>
          <p:cNvPr id="339" name="Shape 339"/>
          <p:cNvPicPr preferRelativeResize="0"/>
          <p:nvPr/>
        </p:nvPicPr>
        <p:blipFill rotWithShape="1">
          <a:blip r:embed="rId5">
            <a:alphaModFix/>
          </a:blip>
          <a:srcRect t="68079"/>
          <a:stretch/>
        </p:blipFill>
        <p:spPr>
          <a:xfrm>
            <a:off x="5188675" y="4690949"/>
            <a:ext cx="1187108" cy="384450"/>
          </a:xfrm>
          <a:prstGeom prst="rect">
            <a:avLst/>
          </a:prstGeom>
          <a:noFill/>
          <a:ln>
            <a:noFill/>
          </a:ln>
        </p:spPr>
      </p:pic>
      <p:cxnSp>
        <p:nvCxnSpPr>
          <p:cNvPr id="340" name="Shape 340"/>
          <p:cNvCxnSpPr/>
          <p:nvPr/>
        </p:nvCxnSpPr>
        <p:spPr>
          <a:xfrm>
            <a:off x="2110025" y="4662825"/>
            <a:ext cx="3121200" cy="68100"/>
          </a:xfrm>
          <a:prstGeom prst="curvedConnector3">
            <a:avLst>
              <a:gd name="adj1" fmla="val 50000"/>
            </a:avLst>
          </a:prstGeom>
          <a:noFill/>
          <a:ln w="9525" cap="flat" cmpd="sng">
            <a:solidFill>
              <a:srgbClr val="EFEFEF"/>
            </a:solidFill>
            <a:prstDash val="solid"/>
            <a:round/>
            <a:headEnd type="none" w="lg" len="lg"/>
            <a:tailEnd type="none" w="lg" len="lg"/>
          </a:ln>
        </p:spPr>
      </p:cxnSp>
      <p:pic>
        <p:nvPicPr>
          <p:cNvPr id="341" name="Shape 341"/>
          <p:cNvPicPr preferRelativeResize="0"/>
          <p:nvPr/>
        </p:nvPicPr>
        <p:blipFill rotWithShape="1">
          <a:blip r:embed="rId5">
            <a:alphaModFix/>
          </a:blip>
          <a:srcRect l="39544" t="2123" b="39529"/>
          <a:stretch/>
        </p:blipFill>
        <p:spPr>
          <a:xfrm>
            <a:off x="1060227" y="3451876"/>
            <a:ext cx="1335040" cy="13071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p:nvPr/>
        </p:nvSpPr>
        <p:spPr>
          <a:xfrm>
            <a:off x="1978542" y="3076367"/>
            <a:ext cx="2680500" cy="542100"/>
          </a:xfrm>
          <a:prstGeom prst="rect">
            <a:avLst/>
          </a:prstGeom>
          <a:noFill/>
          <a:ln>
            <a:noFill/>
          </a:ln>
        </p:spPr>
        <p:txBody>
          <a:bodyPr lIns="45700" tIns="45700" rIns="45700" bIns="45700" anchor="ctr" anchorCtr="0">
            <a:noAutofit/>
          </a:bodyPr>
          <a:lstStyle/>
          <a:p>
            <a:pPr marL="0" marR="0" lvl="0" indent="0" algn="ctr" rtl="0">
              <a:lnSpc>
                <a:spcPct val="115000"/>
              </a:lnSpc>
              <a:spcBef>
                <a:spcPts val="0"/>
              </a:spcBef>
              <a:spcAft>
                <a:spcPts val="0"/>
              </a:spcAft>
              <a:buClr>
                <a:srgbClr val="000000"/>
              </a:buClr>
              <a:buSzPct val="25000"/>
              <a:buFont typeface="Arial"/>
              <a:buNone/>
            </a:pPr>
            <a:r>
              <a:rPr lang="en-US" sz="1500" b="0" i="0" u="none" strike="noStrike" cap="none">
                <a:solidFill>
                  <a:srgbClr val="000000"/>
                </a:solidFill>
                <a:latin typeface="Arial"/>
                <a:ea typeface="Arial"/>
                <a:cs typeface="Arial"/>
                <a:sym typeface="Arial"/>
              </a:rPr>
              <a:t>Финансовые</a:t>
            </a:r>
          </a:p>
          <a:p>
            <a:pPr marL="0" marR="0" lvl="0" indent="0" algn="ctr" rtl="0">
              <a:lnSpc>
                <a:spcPct val="115000"/>
              </a:lnSpc>
              <a:spcBef>
                <a:spcPts val="0"/>
              </a:spcBef>
              <a:spcAft>
                <a:spcPts val="0"/>
              </a:spcAft>
              <a:buClr>
                <a:srgbClr val="000000"/>
              </a:buClr>
              <a:buSzPct val="25000"/>
              <a:buFont typeface="Arial"/>
              <a:buNone/>
            </a:pPr>
            <a:r>
              <a:rPr lang="en-US" sz="1500" b="0" i="0" u="none" strike="noStrike" cap="none">
                <a:solidFill>
                  <a:srgbClr val="000000"/>
                </a:solidFill>
                <a:latin typeface="Arial"/>
                <a:ea typeface="Arial"/>
                <a:cs typeface="Arial"/>
                <a:sym typeface="Arial"/>
              </a:rPr>
              <a:t>пирамиды</a:t>
            </a:r>
          </a:p>
        </p:txBody>
      </p:sp>
      <p:sp>
        <p:nvSpPr>
          <p:cNvPr id="347" name="Shape 347"/>
          <p:cNvSpPr/>
          <p:nvPr/>
        </p:nvSpPr>
        <p:spPr>
          <a:xfrm>
            <a:off x="4237526" y="3076367"/>
            <a:ext cx="2680499" cy="542100"/>
          </a:xfrm>
          <a:prstGeom prst="rect">
            <a:avLst/>
          </a:prstGeom>
          <a:noFill/>
          <a:ln>
            <a:noFill/>
          </a:ln>
        </p:spPr>
        <p:txBody>
          <a:bodyPr lIns="45700" tIns="45700" rIns="45700" bIns="45700" anchor="ctr" anchorCtr="0">
            <a:noAutofit/>
          </a:bodyPr>
          <a:lstStyle/>
          <a:p>
            <a:pPr marL="0" marR="0" lvl="0" indent="0" algn="ctr" rtl="0">
              <a:lnSpc>
                <a:spcPct val="115000"/>
              </a:lnSpc>
              <a:spcBef>
                <a:spcPts val="0"/>
              </a:spcBef>
              <a:spcAft>
                <a:spcPts val="0"/>
              </a:spcAft>
              <a:buClr>
                <a:srgbClr val="000000"/>
              </a:buClr>
              <a:buSzPct val="25000"/>
              <a:buFont typeface="Arial"/>
              <a:buNone/>
            </a:pPr>
            <a:r>
              <a:rPr lang="en-US" sz="1500" b="0" i="0" u="none" strike="noStrike" cap="none">
                <a:solidFill>
                  <a:srgbClr val="000000"/>
                </a:solidFill>
                <a:latin typeface="Arial"/>
                <a:ea typeface="Arial"/>
                <a:cs typeface="Arial"/>
                <a:sym typeface="Arial"/>
              </a:rPr>
              <a:t>Игровые автоматы</a:t>
            </a:r>
            <a:r>
              <a:rPr lang="en-US" sz="1500"/>
              <a:t>,</a:t>
            </a:r>
            <a:br>
              <a:rPr lang="en-US" sz="1500"/>
            </a:br>
            <a:r>
              <a:rPr lang="en-US" sz="1500"/>
              <a:t>азартные игры </a:t>
            </a:r>
            <a:r>
              <a:rPr lang="en-US" sz="1500" b="0" i="0" u="none" strike="noStrike" cap="none">
                <a:solidFill>
                  <a:srgbClr val="000000"/>
                </a:solidFill>
                <a:latin typeface="Arial"/>
                <a:ea typeface="Arial"/>
                <a:cs typeface="Arial"/>
                <a:sym typeface="Arial"/>
              </a:rPr>
              <a:t>и казино</a:t>
            </a:r>
          </a:p>
        </p:txBody>
      </p:sp>
      <p:sp>
        <p:nvSpPr>
          <p:cNvPr id="348" name="Shape 348"/>
          <p:cNvSpPr/>
          <p:nvPr/>
        </p:nvSpPr>
        <p:spPr>
          <a:xfrm>
            <a:off x="7530074" y="3045792"/>
            <a:ext cx="790500" cy="313500"/>
          </a:xfrm>
          <a:prstGeom prst="rect">
            <a:avLst/>
          </a:prstGeom>
          <a:noFill/>
          <a:ln>
            <a:noFill/>
          </a:ln>
        </p:spPr>
        <p:txBody>
          <a:bodyPr lIns="45700" tIns="45700" rIns="45700" bIns="45700" anchor="t" anchorCtr="0">
            <a:noAutofit/>
          </a:bodyPr>
          <a:lstStyle/>
          <a:p>
            <a:pPr marL="0" marR="0" lvl="0" indent="0" algn="l" rtl="0">
              <a:lnSpc>
                <a:spcPct val="115000"/>
              </a:lnSpc>
              <a:spcBef>
                <a:spcPts val="0"/>
              </a:spcBef>
              <a:spcAft>
                <a:spcPts val="0"/>
              </a:spcAft>
              <a:buClr>
                <a:srgbClr val="000000"/>
              </a:buClr>
              <a:buSzPct val="25000"/>
              <a:buFont typeface="Arial"/>
              <a:buNone/>
            </a:pPr>
            <a:r>
              <a:rPr lang="en-US" sz="1500" b="0" i="0" u="none" strike="noStrike" cap="none">
                <a:solidFill>
                  <a:srgbClr val="000000"/>
                </a:solidFill>
                <a:latin typeface="Arial"/>
                <a:ea typeface="Arial"/>
                <a:cs typeface="Arial"/>
                <a:sym typeface="Arial"/>
              </a:rPr>
              <a:t>Форекс</a:t>
            </a:r>
          </a:p>
        </p:txBody>
      </p:sp>
      <p:sp>
        <p:nvSpPr>
          <p:cNvPr id="349" name="Shape 349"/>
          <p:cNvSpPr txBox="1">
            <a:spLocks noGrp="1"/>
          </p:cNvSpPr>
          <p:nvPr>
            <p:ph type="ctrTitle" idx="4294967295"/>
          </p:nvPr>
        </p:nvSpPr>
        <p:spPr>
          <a:xfrm>
            <a:off x="1532401" y="19550"/>
            <a:ext cx="5737500" cy="1102500"/>
          </a:xfrm>
          <a:prstGeom prst="rect">
            <a:avLst/>
          </a:prstGeom>
          <a:noFill/>
          <a:ln>
            <a:noFill/>
          </a:ln>
        </p:spPr>
        <p:txBody>
          <a:bodyPr lIns="45700" tIns="45700" rIns="45700" bIns="45700" anchor="ctr" anchorCtr="0">
            <a:noAutofit/>
          </a:bodyPr>
          <a:lstStyle/>
          <a:p>
            <a:pPr marL="0" marR="0" lvl="0" indent="0" rtl="0">
              <a:lnSpc>
                <a:spcPct val="120000"/>
              </a:lnSpc>
              <a:spcBef>
                <a:spcPts val="0"/>
              </a:spcBef>
              <a:spcAft>
                <a:spcPts val="0"/>
              </a:spcAft>
              <a:buClr>
                <a:srgbClr val="000000"/>
              </a:buClr>
              <a:buSzPct val="25000"/>
              <a:buFont typeface="Calibri"/>
              <a:buNone/>
            </a:pPr>
            <a:r>
              <a:rPr lang="en-US" sz="2000" b="1">
                <a:latin typeface="Arial"/>
                <a:ea typeface="Arial"/>
                <a:cs typeface="Arial"/>
                <a:sym typeface="Arial"/>
              </a:rPr>
              <a:t>Стоит обходить </a:t>
            </a:r>
            <a:r>
              <a:rPr lang="en-US" sz="2000" i="1">
                <a:latin typeface="Georgia"/>
                <a:ea typeface="Georgia"/>
                <a:cs typeface="Georgia"/>
                <a:sym typeface="Georgia"/>
              </a:rPr>
              <a:t>стороной</a:t>
            </a:r>
          </a:p>
        </p:txBody>
      </p:sp>
      <p:pic>
        <p:nvPicPr>
          <p:cNvPr id="350" name="Shape 350"/>
          <p:cNvPicPr preferRelativeResize="0"/>
          <p:nvPr/>
        </p:nvPicPr>
        <p:blipFill rotWithShape="1">
          <a:blip r:embed="rId3">
            <a:alphaModFix/>
          </a:blip>
          <a:srcRect r="5864"/>
          <a:stretch/>
        </p:blipFill>
        <p:spPr>
          <a:xfrm>
            <a:off x="7461525" y="4447199"/>
            <a:ext cx="1457100" cy="696300"/>
          </a:xfrm>
          <a:prstGeom prst="rect">
            <a:avLst/>
          </a:prstGeom>
          <a:noFill/>
          <a:ln>
            <a:noFill/>
          </a:ln>
        </p:spPr>
      </p:pic>
      <p:pic>
        <p:nvPicPr>
          <p:cNvPr id="351" name="Shape 351"/>
          <p:cNvPicPr preferRelativeResize="0"/>
          <p:nvPr/>
        </p:nvPicPr>
        <p:blipFill>
          <a:blip r:embed="rId4">
            <a:alphaModFix/>
          </a:blip>
          <a:stretch>
            <a:fillRect/>
          </a:stretch>
        </p:blipFill>
        <p:spPr>
          <a:xfrm>
            <a:off x="242300" y="1355275"/>
            <a:ext cx="1987089" cy="3091925"/>
          </a:xfrm>
          <a:prstGeom prst="rect">
            <a:avLst/>
          </a:prstGeom>
          <a:noFill/>
          <a:ln>
            <a:noFill/>
          </a:ln>
        </p:spPr>
      </p:pic>
      <p:pic>
        <p:nvPicPr>
          <p:cNvPr id="352" name="Shape 352"/>
          <p:cNvPicPr preferRelativeResize="0"/>
          <p:nvPr/>
        </p:nvPicPr>
        <p:blipFill>
          <a:blip r:embed="rId5">
            <a:alphaModFix/>
          </a:blip>
          <a:stretch>
            <a:fillRect/>
          </a:stretch>
        </p:blipFill>
        <p:spPr>
          <a:xfrm>
            <a:off x="2562550" y="1550075"/>
            <a:ext cx="5949201" cy="14191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cxnSp>
        <p:nvCxnSpPr>
          <p:cNvPr id="357" name="Shape 357"/>
          <p:cNvCxnSpPr/>
          <p:nvPr/>
        </p:nvCxnSpPr>
        <p:spPr>
          <a:xfrm flipH="1">
            <a:off x="909649" y="3958375"/>
            <a:ext cx="7953000" cy="999300"/>
          </a:xfrm>
          <a:prstGeom prst="curvedConnector3">
            <a:avLst>
              <a:gd name="adj1" fmla="val 50000"/>
            </a:avLst>
          </a:prstGeom>
          <a:noFill/>
          <a:ln w="9525" cap="flat" cmpd="sng">
            <a:solidFill>
              <a:srgbClr val="CCCCCC"/>
            </a:solidFill>
            <a:prstDash val="solid"/>
            <a:round/>
            <a:headEnd type="none" w="lg" len="lg"/>
            <a:tailEnd type="none" w="lg" len="lg"/>
          </a:ln>
        </p:spPr>
      </p:cxnSp>
      <p:sp>
        <p:nvSpPr>
          <p:cNvPr id="358" name="Shape 358"/>
          <p:cNvSpPr/>
          <p:nvPr/>
        </p:nvSpPr>
        <p:spPr>
          <a:xfrm>
            <a:off x="630300" y="1567450"/>
            <a:ext cx="2762700" cy="830700"/>
          </a:xfrm>
          <a:prstGeom prst="rect">
            <a:avLst/>
          </a:prstGeom>
          <a:noFill/>
          <a:ln>
            <a:noFill/>
          </a:ln>
        </p:spPr>
        <p:txBody>
          <a:bodyPr lIns="45700" tIns="45700" rIns="45700" bIns="45700" anchor="t" anchorCtr="0">
            <a:noAutofit/>
          </a:bodyPr>
          <a:lstStyle/>
          <a:p>
            <a:pPr marL="0" marR="0" lvl="0" indent="0" algn="l" rtl="0">
              <a:lnSpc>
                <a:spcPct val="115000"/>
              </a:lnSpc>
              <a:spcBef>
                <a:spcPts val="0"/>
              </a:spcBef>
              <a:spcAft>
                <a:spcPts val="0"/>
              </a:spcAft>
              <a:buClr>
                <a:srgbClr val="000000"/>
              </a:buClr>
              <a:buFont typeface="Arial"/>
              <a:buNone/>
            </a:pPr>
            <a:r>
              <a:rPr lang="en-US" b="0" i="0" u="none" strike="noStrike" cap="none">
                <a:solidFill>
                  <a:srgbClr val="000000"/>
                </a:solidFill>
                <a:latin typeface="Arial"/>
                <a:ea typeface="Arial"/>
                <a:cs typeface="Arial"/>
                <a:sym typeface="Arial"/>
              </a:rPr>
              <a:t>Страховая компания</a:t>
            </a:r>
            <a:r>
              <a:rPr lang="en-US"/>
              <a:t> </a:t>
            </a:r>
            <a:r>
              <a:rPr lang="en-US" b="0" i="0" u="none" strike="noStrike" cap="none">
                <a:solidFill>
                  <a:srgbClr val="000000"/>
                </a:solidFill>
                <a:latin typeface="Arial"/>
                <a:ea typeface="Arial"/>
                <a:cs typeface="Arial"/>
                <a:sym typeface="Arial"/>
              </a:rPr>
              <a:t>отказывается оформлять ОСАГО</a:t>
            </a:r>
          </a:p>
          <a:p>
            <a:pPr marL="0" marR="0" lvl="0" indent="0" algn="l" rtl="0">
              <a:lnSpc>
                <a:spcPct val="115000"/>
              </a:lnSpc>
              <a:spcBef>
                <a:spcPts val="0"/>
              </a:spcBef>
              <a:spcAft>
                <a:spcPts val="0"/>
              </a:spcAft>
              <a:buClr>
                <a:srgbClr val="000000"/>
              </a:buClr>
              <a:buFont typeface="Arial"/>
              <a:buNone/>
            </a:pPr>
            <a:endParaRPr/>
          </a:p>
        </p:txBody>
      </p:sp>
      <p:sp>
        <p:nvSpPr>
          <p:cNvPr id="359" name="Shape 359"/>
          <p:cNvSpPr txBox="1">
            <a:spLocks noGrp="1"/>
          </p:cNvSpPr>
          <p:nvPr>
            <p:ph type="ctrTitle" idx="4294967295"/>
          </p:nvPr>
        </p:nvSpPr>
        <p:spPr>
          <a:xfrm>
            <a:off x="1532401" y="19550"/>
            <a:ext cx="5737500" cy="1102500"/>
          </a:xfrm>
          <a:prstGeom prst="rect">
            <a:avLst/>
          </a:prstGeom>
          <a:noFill/>
          <a:ln>
            <a:noFill/>
          </a:ln>
        </p:spPr>
        <p:txBody>
          <a:bodyPr lIns="45700" tIns="45700" rIns="45700" bIns="45700" anchor="ctr" anchorCtr="0">
            <a:noAutofit/>
          </a:bodyPr>
          <a:lstStyle/>
          <a:p>
            <a:pPr marL="0" marR="0" lvl="0" indent="0" rtl="0">
              <a:lnSpc>
                <a:spcPct val="120000"/>
              </a:lnSpc>
              <a:spcBef>
                <a:spcPts val="0"/>
              </a:spcBef>
              <a:spcAft>
                <a:spcPts val="0"/>
              </a:spcAft>
              <a:buClr>
                <a:srgbClr val="000000"/>
              </a:buClr>
              <a:buSzPct val="25000"/>
              <a:buFont typeface="Calibri"/>
              <a:buNone/>
            </a:pPr>
            <a:r>
              <a:rPr lang="en-US" sz="2000" b="1">
                <a:latin typeface="Arial"/>
                <a:ea typeface="Arial"/>
                <a:cs typeface="Arial"/>
                <a:sym typeface="Arial"/>
              </a:rPr>
              <a:t>Примеры </a:t>
            </a:r>
            <a:r>
              <a:rPr lang="en-US" sz="2000" i="1">
                <a:latin typeface="Georgia"/>
                <a:ea typeface="Georgia"/>
                <a:cs typeface="Georgia"/>
                <a:sym typeface="Georgia"/>
              </a:rPr>
              <a:t>нарушения </a:t>
            </a:r>
            <a:r>
              <a:rPr lang="en-US" sz="2000" b="1">
                <a:solidFill>
                  <a:schemeClr val="dk1"/>
                </a:solidFill>
                <a:latin typeface="Arial"/>
                <a:ea typeface="Arial"/>
                <a:cs typeface="Arial"/>
                <a:sym typeface="Arial"/>
              </a:rPr>
              <a:t>ваших прав</a:t>
            </a:r>
          </a:p>
        </p:txBody>
      </p:sp>
      <p:sp>
        <p:nvSpPr>
          <p:cNvPr id="360" name="Shape 360"/>
          <p:cNvSpPr/>
          <p:nvPr/>
        </p:nvSpPr>
        <p:spPr>
          <a:xfrm>
            <a:off x="3262900" y="1567450"/>
            <a:ext cx="2924400" cy="1102500"/>
          </a:xfrm>
          <a:prstGeom prst="rect">
            <a:avLst/>
          </a:prstGeom>
          <a:noFill/>
          <a:ln>
            <a:noFill/>
          </a:ln>
        </p:spPr>
        <p:txBody>
          <a:bodyPr lIns="45700" tIns="45700" rIns="45700" bIns="45700" anchor="t" anchorCtr="0">
            <a:noAutofit/>
          </a:bodyPr>
          <a:lstStyle/>
          <a:p>
            <a:pPr marL="0" marR="0" lvl="0" indent="0" algn="l" rtl="0">
              <a:lnSpc>
                <a:spcPct val="115000"/>
              </a:lnSpc>
              <a:spcBef>
                <a:spcPts val="0"/>
              </a:spcBef>
              <a:spcAft>
                <a:spcPts val="0"/>
              </a:spcAft>
              <a:buClr>
                <a:srgbClr val="000000"/>
              </a:buClr>
              <a:buFont typeface="Arial"/>
              <a:buNone/>
            </a:pPr>
            <a:r>
              <a:rPr lang="en-US" b="0" i="0" u="none" strike="noStrike" cap="none">
                <a:solidFill>
                  <a:srgbClr val="000000"/>
                </a:solidFill>
                <a:latin typeface="Arial"/>
                <a:ea typeface="Arial"/>
                <a:cs typeface="Arial"/>
                <a:sym typeface="Arial"/>
              </a:rPr>
              <a:t>На вас оформили кредит</a:t>
            </a:r>
            <a:r>
              <a:rPr lang="en-US"/>
              <a:t/>
            </a:r>
            <a:br>
              <a:rPr lang="en-US"/>
            </a:br>
            <a:r>
              <a:rPr lang="en-US" b="0" i="0" u="none" strike="noStrike" cap="none">
                <a:solidFill>
                  <a:srgbClr val="000000"/>
                </a:solidFill>
                <a:latin typeface="Arial"/>
                <a:ea typeface="Arial"/>
                <a:cs typeface="Arial"/>
                <a:sym typeface="Arial"/>
              </a:rPr>
              <a:t>или за</a:t>
            </a:r>
            <a:r>
              <a:rPr lang="en-US"/>
              <a:t>ё</a:t>
            </a:r>
            <a:r>
              <a:rPr lang="en-US" b="0" i="0" u="none" strike="noStrike" cap="none">
                <a:solidFill>
                  <a:srgbClr val="000000"/>
                </a:solidFill>
                <a:latin typeface="Arial"/>
                <a:ea typeface="Arial"/>
                <a:cs typeface="Arial"/>
                <a:sym typeface="Arial"/>
              </a:rPr>
              <a:t>м без вашего ведома</a:t>
            </a:r>
            <a:br>
              <a:rPr lang="en-US" b="0" i="0" u="none" strike="noStrike" cap="none">
                <a:solidFill>
                  <a:srgbClr val="000000"/>
                </a:solidFill>
                <a:latin typeface="Arial"/>
                <a:ea typeface="Arial"/>
                <a:cs typeface="Arial"/>
                <a:sym typeface="Arial"/>
              </a:rPr>
            </a:br>
            <a:r>
              <a:rPr lang="en-US" b="0" i="0" u="none" strike="noStrike" cap="none">
                <a:solidFill>
                  <a:srgbClr val="000000"/>
                </a:solidFill>
                <a:latin typeface="Arial"/>
                <a:ea typeface="Arial"/>
                <a:cs typeface="Arial"/>
                <a:sym typeface="Arial"/>
              </a:rPr>
              <a:t>(</a:t>
            </a:r>
            <a:r>
              <a:rPr lang="en-US"/>
              <a:t>э</a:t>
            </a:r>
            <a:r>
              <a:rPr lang="en-US" b="0" i="0" u="none" strike="noStrike" cap="none">
                <a:solidFill>
                  <a:srgbClr val="000000"/>
                </a:solidFill>
                <a:latin typeface="Arial"/>
                <a:ea typeface="Arial"/>
                <a:cs typeface="Arial"/>
                <a:sym typeface="Arial"/>
              </a:rPr>
              <a:t>то уголовное</a:t>
            </a:r>
            <a:r>
              <a:rPr lang="en-US"/>
              <a:t> </a:t>
            </a:r>
            <a:r>
              <a:rPr lang="en-US" b="0" i="0" u="none" strike="noStrike" cap="none">
                <a:solidFill>
                  <a:srgbClr val="000000"/>
                </a:solidFill>
                <a:latin typeface="Arial"/>
                <a:ea typeface="Arial"/>
                <a:cs typeface="Arial"/>
                <a:sym typeface="Arial"/>
              </a:rPr>
              <a:t>преступление</a:t>
            </a:r>
            <a:r>
              <a:rPr lang="en-US"/>
              <a:t>!)</a:t>
            </a:r>
          </a:p>
        </p:txBody>
      </p:sp>
      <p:sp>
        <p:nvSpPr>
          <p:cNvPr id="361" name="Shape 361"/>
          <p:cNvSpPr/>
          <p:nvPr/>
        </p:nvSpPr>
        <p:spPr>
          <a:xfrm>
            <a:off x="6242725" y="1567400"/>
            <a:ext cx="2619900" cy="1102500"/>
          </a:xfrm>
          <a:prstGeom prst="rect">
            <a:avLst/>
          </a:prstGeom>
          <a:noFill/>
          <a:ln>
            <a:noFill/>
          </a:ln>
        </p:spPr>
        <p:txBody>
          <a:bodyPr lIns="45700" tIns="45700" rIns="45700" bIns="45700" anchor="t" anchorCtr="0">
            <a:noAutofit/>
          </a:bodyPr>
          <a:lstStyle/>
          <a:p>
            <a:pPr marL="0" marR="0" lvl="0" indent="0" algn="l" rtl="0">
              <a:lnSpc>
                <a:spcPct val="115000"/>
              </a:lnSpc>
              <a:spcBef>
                <a:spcPts val="0"/>
              </a:spcBef>
              <a:spcAft>
                <a:spcPts val="0"/>
              </a:spcAft>
              <a:buClr>
                <a:srgbClr val="000000"/>
              </a:buClr>
              <a:buFont typeface="Arial"/>
              <a:buNone/>
            </a:pPr>
            <a:r>
              <a:rPr lang="en-US" b="0" i="0" u="none" strike="noStrike" cap="none">
                <a:solidFill>
                  <a:srgbClr val="000000"/>
                </a:solidFill>
                <a:latin typeface="Arial"/>
                <a:ea typeface="Arial"/>
                <a:cs typeface="Arial"/>
                <a:sym typeface="Arial"/>
              </a:rPr>
              <a:t>Страховая компания </a:t>
            </a:r>
            <a:r>
              <a:rPr lang="en-US"/>
              <a:t>навязывает</a:t>
            </a:r>
            <a:r>
              <a:rPr lang="en-US" b="0" i="0" u="none" strike="noStrike" cap="none">
                <a:solidFill>
                  <a:srgbClr val="000000"/>
                </a:solidFill>
                <a:latin typeface="Arial"/>
                <a:ea typeface="Arial"/>
                <a:cs typeface="Arial"/>
                <a:sym typeface="Arial"/>
              </a:rPr>
              <a:t> вам дополнительные услуги </a:t>
            </a:r>
            <a:br>
              <a:rPr lang="en-US" b="0" i="0" u="none" strike="noStrike" cap="none">
                <a:solidFill>
                  <a:srgbClr val="000000"/>
                </a:solidFill>
                <a:latin typeface="Arial"/>
                <a:ea typeface="Arial"/>
                <a:cs typeface="Arial"/>
                <a:sym typeface="Arial"/>
              </a:rPr>
            </a:br>
            <a:r>
              <a:rPr lang="en-US" b="0" i="0" u="none" strike="noStrike" cap="none">
                <a:solidFill>
                  <a:srgbClr val="000000"/>
                </a:solidFill>
                <a:latin typeface="Arial"/>
                <a:ea typeface="Arial"/>
                <a:cs typeface="Arial"/>
                <a:sym typeface="Arial"/>
              </a:rPr>
              <a:t>при оформлении обязательного полиса</a:t>
            </a:r>
          </a:p>
        </p:txBody>
      </p:sp>
      <p:pic>
        <p:nvPicPr>
          <p:cNvPr id="362" name="Shape 362"/>
          <p:cNvPicPr preferRelativeResize="0"/>
          <p:nvPr/>
        </p:nvPicPr>
        <p:blipFill rotWithShape="1">
          <a:blip r:embed="rId3">
            <a:alphaModFix/>
          </a:blip>
          <a:srcRect r="5864"/>
          <a:stretch/>
        </p:blipFill>
        <p:spPr>
          <a:xfrm>
            <a:off x="7461525" y="4447199"/>
            <a:ext cx="1457100" cy="696300"/>
          </a:xfrm>
          <a:prstGeom prst="rect">
            <a:avLst/>
          </a:prstGeom>
          <a:noFill/>
          <a:ln>
            <a:noFill/>
          </a:ln>
        </p:spPr>
      </p:pic>
      <p:pic>
        <p:nvPicPr>
          <p:cNvPr id="363" name="Shape 363"/>
          <p:cNvPicPr preferRelativeResize="0"/>
          <p:nvPr/>
        </p:nvPicPr>
        <p:blipFill>
          <a:blip r:embed="rId4">
            <a:alphaModFix/>
          </a:blip>
          <a:stretch>
            <a:fillRect/>
          </a:stretch>
        </p:blipFill>
        <p:spPr>
          <a:xfrm rot="-523148">
            <a:off x="842474" y="2703870"/>
            <a:ext cx="5165474" cy="2437480"/>
          </a:xfrm>
          <a:prstGeom prst="rect">
            <a:avLst/>
          </a:prstGeom>
          <a:noFill/>
          <a:ln>
            <a:noFill/>
          </a:ln>
        </p:spPr>
      </p:pic>
      <p:pic>
        <p:nvPicPr>
          <p:cNvPr id="364" name="Shape 364"/>
          <p:cNvPicPr preferRelativeResize="0"/>
          <p:nvPr/>
        </p:nvPicPr>
        <p:blipFill>
          <a:blip r:embed="rId5">
            <a:alphaModFix/>
          </a:blip>
          <a:stretch>
            <a:fillRect/>
          </a:stretch>
        </p:blipFill>
        <p:spPr>
          <a:xfrm>
            <a:off x="687575" y="1157000"/>
            <a:ext cx="301575" cy="301575"/>
          </a:xfrm>
          <a:prstGeom prst="rect">
            <a:avLst/>
          </a:prstGeom>
          <a:noFill/>
          <a:ln>
            <a:noFill/>
          </a:ln>
        </p:spPr>
      </p:pic>
      <p:pic>
        <p:nvPicPr>
          <p:cNvPr id="365" name="Shape 365"/>
          <p:cNvPicPr preferRelativeResize="0"/>
          <p:nvPr/>
        </p:nvPicPr>
        <p:blipFill>
          <a:blip r:embed="rId5">
            <a:alphaModFix/>
          </a:blip>
          <a:stretch>
            <a:fillRect/>
          </a:stretch>
        </p:blipFill>
        <p:spPr>
          <a:xfrm>
            <a:off x="3320025" y="1157000"/>
            <a:ext cx="301575" cy="301575"/>
          </a:xfrm>
          <a:prstGeom prst="rect">
            <a:avLst/>
          </a:prstGeom>
          <a:noFill/>
          <a:ln>
            <a:noFill/>
          </a:ln>
        </p:spPr>
      </p:pic>
      <p:pic>
        <p:nvPicPr>
          <p:cNvPr id="366" name="Shape 366"/>
          <p:cNvPicPr preferRelativeResize="0"/>
          <p:nvPr/>
        </p:nvPicPr>
        <p:blipFill>
          <a:blip r:embed="rId5">
            <a:alphaModFix/>
          </a:blip>
          <a:stretch>
            <a:fillRect/>
          </a:stretch>
        </p:blipFill>
        <p:spPr>
          <a:xfrm>
            <a:off x="6312625" y="1157000"/>
            <a:ext cx="301575" cy="301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ctrTitle" idx="4294967295"/>
          </p:nvPr>
        </p:nvSpPr>
        <p:spPr>
          <a:xfrm>
            <a:off x="0" y="35225"/>
            <a:ext cx="9144000" cy="1102500"/>
          </a:xfrm>
          <a:prstGeom prst="rect">
            <a:avLst/>
          </a:prstGeom>
          <a:noFill/>
          <a:ln>
            <a:noFill/>
          </a:ln>
        </p:spPr>
        <p:txBody>
          <a:bodyPr lIns="45700" tIns="45700" rIns="45700" bIns="45700" anchor="ctr" anchorCtr="0">
            <a:noAutofit/>
          </a:bodyPr>
          <a:lstStyle/>
          <a:p>
            <a:pPr marL="0" marR="0" lvl="0" indent="0" rtl="0">
              <a:lnSpc>
                <a:spcPct val="100000"/>
              </a:lnSpc>
              <a:spcBef>
                <a:spcPts val="0"/>
              </a:spcBef>
              <a:spcAft>
                <a:spcPts val="0"/>
              </a:spcAft>
              <a:buClr>
                <a:srgbClr val="000000"/>
              </a:buClr>
              <a:buSzPct val="25000"/>
              <a:buFont typeface="Calibri"/>
              <a:buNone/>
            </a:pPr>
            <a:r>
              <a:rPr lang="en-US" sz="3000" b="1" i="0" u="none" strike="noStrike" cap="none">
                <a:solidFill>
                  <a:srgbClr val="000000"/>
                </a:solidFill>
                <a:latin typeface="Arial"/>
                <a:ea typeface="Arial"/>
                <a:cs typeface="Arial"/>
                <a:sym typeface="Arial"/>
              </a:rPr>
              <a:t>Вы узнаете, </a:t>
            </a:r>
            <a:r>
              <a:rPr lang="en-US" sz="3000" i="1" u="none" strike="noStrike" cap="none">
                <a:solidFill>
                  <a:srgbClr val="000000"/>
                </a:solidFill>
                <a:latin typeface="Georgia"/>
                <a:ea typeface="Georgia"/>
                <a:cs typeface="Georgia"/>
                <a:sym typeface="Georgia"/>
              </a:rPr>
              <a:t>как:</a:t>
            </a:r>
          </a:p>
        </p:txBody>
      </p:sp>
      <p:sp>
        <p:nvSpPr>
          <p:cNvPr id="70" name="Shape 70"/>
          <p:cNvSpPr/>
          <p:nvPr/>
        </p:nvSpPr>
        <p:spPr>
          <a:xfrm>
            <a:off x="428400" y="1126700"/>
            <a:ext cx="1457100" cy="780300"/>
          </a:xfrm>
          <a:prstGeom prst="rect">
            <a:avLst/>
          </a:prstGeom>
          <a:noFill/>
          <a:ln>
            <a:noFill/>
          </a:ln>
        </p:spPr>
        <p:txBody>
          <a:bodyPr lIns="45700" tIns="45700" rIns="45700" bIns="45700" anchor="t" anchorCtr="0">
            <a:noAutofit/>
          </a:bodyPr>
          <a:lstStyle/>
          <a:p>
            <a:pPr marL="0" marR="0" lvl="0" indent="0" algn="ctr" rtl="0">
              <a:lnSpc>
                <a:spcPct val="115000"/>
              </a:lnSpc>
              <a:spcBef>
                <a:spcPts val="0"/>
              </a:spcBef>
              <a:spcAft>
                <a:spcPts val="0"/>
              </a:spcAft>
              <a:buClr>
                <a:srgbClr val="000000"/>
              </a:buClr>
              <a:buFont typeface="Calibri"/>
              <a:buNone/>
            </a:pPr>
            <a:r>
              <a:rPr lang="en-US" b="0" i="0" u="none" strike="noStrike" cap="none">
                <a:solidFill>
                  <a:srgbClr val="000000"/>
                </a:solidFill>
              </a:rPr>
              <a:t>Управлять расходами </a:t>
            </a:r>
            <a:br>
              <a:rPr lang="en-US" b="0" i="0" u="none" strike="noStrike" cap="none">
                <a:solidFill>
                  <a:srgbClr val="000000"/>
                </a:solidFill>
              </a:rPr>
            </a:br>
            <a:r>
              <a:rPr lang="en-US" b="0" i="0" u="none" strike="noStrike" cap="none">
                <a:solidFill>
                  <a:srgbClr val="000000"/>
                </a:solidFill>
              </a:rPr>
              <a:t>и доходами</a:t>
            </a:r>
          </a:p>
          <a:p>
            <a:pPr marL="0" marR="0" lvl="0" indent="0" algn="ctr" rtl="0">
              <a:lnSpc>
                <a:spcPct val="115000"/>
              </a:lnSpc>
              <a:spcBef>
                <a:spcPts val="0"/>
              </a:spcBef>
              <a:spcAft>
                <a:spcPts val="0"/>
              </a:spcAft>
              <a:buClr>
                <a:srgbClr val="000000"/>
              </a:buClr>
              <a:buFont typeface="Calibri"/>
              <a:buNone/>
            </a:pPr>
            <a:endParaRPr/>
          </a:p>
        </p:txBody>
      </p:sp>
      <p:pic>
        <p:nvPicPr>
          <p:cNvPr id="71" name="Shape 71"/>
          <p:cNvPicPr preferRelativeResize="0"/>
          <p:nvPr/>
        </p:nvPicPr>
        <p:blipFill>
          <a:blip r:embed="rId3">
            <a:alphaModFix/>
          </a:blip>
          <a:stretch>
            <a:fillRect/>
          </a:stretch>
        </p:blipFill>
        <p:spPr>
          <a:xfrm>
            <a:off x="1765699" y="2318625"/>
            <a:ext cx="5046873" cy="2530149"/>
          </a:xfrm>
          <a:prstGeom prst="rect">
            <a:avLst/>
          </a:prstGeom>
          <a:noFill/>
          <a:ln>
            <a:noFill/>
          </a:ln>
        </p:spPr>
      </p:pic>
      <p:sp>
        <p:nvSpPr>
          <p:cNvPr id="72" name="Shape 72"/>
          <p:cNvSpPr/>
          <p:nvPr/>
        </p:nvSpPr>
        <p:spPr>
          <a:xfrm>
            <a:off x="2036175" y="1126700"/>
            <a:ext cx="1344900" cy="780300"/>
          </a:xfrm>
          <a:prstGeom prst="rect">
            <a:avLst/>
          </a:prstGeom>
          <a:noFill/>
          <a:ln>
            <a:noFill/>
          </a:ln>
        </p:spPr>
        <p:txBody>
          <a:bodyPr lIns="45700" tIns="45700" rIns="45700" bIns="45700" anchor="t" anchorCtr="0">
            <a:noAutofit/>
          </a:bodyPr>
          <a:lstStyle/>
          <a:p>
            <a:pPr lvl="0" algn="ctr" rtl="0">
              <a:lnSpc>
                <a:spcPct val="115000"/>
              </a:lnSpc>
              <a:spcBef>
                <a:spcPts val="0"/>
              </a:spcBef>
              <a:buClr>
                <a:schemeClr val="dk1"/>
              </a:buClr>
              <a:buFont typeface="Arial"/>
              <a:buNone/>
            </a:pPr>
            <a:r>
              <a:rPr lang="en-US">
                <a:solidFill>
                  <a:schemeClr val="dk1"/>
                </a:solidFill>
              </a:rPr>
              <a:t>Составлять финансовый</a:t>
            </a:r>
            <a:br>
              <a:rPr lang="en-US">
                <a:solidFill>
                  <a:schemeClr val="dk1"/>
                </a:solidFill>
              </a:rPr>
            </a:br>
            <a:r>
              <a:rPr lang="en-US">
                <a:solidFill>
                  <a:schemeClr val="dk1"/>
                </a:solidFill>
              </a:rPr>
              <a:t>план</a:t>
            </a:r>
          </a:p>
          <a:p>
            <a:pPr marL="0" marR="0" lvl="0" indent="0" algn="ctr" rtl="0">
              <a:lnSpc>
                <a:spcPct val="115000"/>
              </a:lnSpc>
              <a:spcBef>
                <a:spcPts val="0"/>
              </a:spcBef>
              <a:spcAft>
                <a:spcPts val="0"/>
              </a:spcAft>
              <a:buClr>
                <a:srgbClr val="000000"/>
              </a:buClr>
              <a:buFont typeface="Calibri"/>
              <a:buNone/>
            </a:pPr>
            <a:endParaRPr/>
          </a:p>
        </p:txBody>
      </p:sp>
      <p:sp>
        <p:nvSpPr>
          <p:cNvPr id="73" name="Shape 73"/>
          <p:cNvSpPr/>
          <p:nvPr/>
        </p:nvSpPr>
        <p:spPr>
          <a:xfrm>
            <a:off x="3304725" y="1126700"/>
            <a:ext cx="2186700" cy="780300"/>
          </a:xfrm>
          <a:prstGeom prst="rect">
            <a:avLst/>
          </a:prstGeom>
          <a:noFill/>
          <a:ln>
            <a:noFill/>
          </a:ln>
        </p:spPr>
        <p:txBody>
          <a:bodyPr lIns="45700" tIns="45700" rIns="45700" bIns="45700" anchor="t" anchorCtr="0">
            <a:noAutofit/>
          </a:bodyPr>
          <a:lstStyle/>
          <a:p>
            <a:pPr lvl="0" algn="ctr" rtl="0">
              <a:lnSpc>
                <a:spcPct val="115000"/>
              </a:lnSpc>
              <a:spcBef>
                <a:spcPts val="0"/>
              </a:spcBef>
              <a:buClr>
                <a:schemeClr val="dk1"/>
              </a:buClr>
              <a:buFont typeface="Arial"/>
              <a:buNone/>
            </a:pPr>
            <a:r>
              <a:rPr lang="en-US">
                <a:solidFill>
                  <a:schemeClr val="dk1"/>
                </a:solidFill>
              </a:rPr>
              <a:t>Пользоваться </a:t>
            </a:r>
            <a:br>
              <a:rPr lang="en-US">
                <a:solidFill>
                  <a:schemeClr val="dk1"/>
                </a:solidFill>
              </a:rPr>
            </a:br>
            <a:r>
              <a:rPr lang="en-US">
                <a:solidFill>
                  <a:schemeClr val="dk1"/>
                </a:solidFill>
              </a:rPr>
              <a:t>финансовыми инструментами </a:t>
            </a:r>
            <a:br>
              <a:rPr lang="en-US">
                <a:solidFill>
                  <a:schemeClr val="dk1"/>
                </a:solidFill>
              </a:rPr>
            </a:br>
            <a:r>
              <a:rPr lang="en-US">
                <a:solidFill>
                  <a:schemeClr val="dk1"/>
                </a:solidFill>
              </a:rPr>
              <a:t>и услугами</a:t>
            </a:r>
          </a:p>
          <a:p>
            <a:pPr marL="0" marR="0" lvl="0" indent="0" algn="ctr" rtl="0">
              <a:lnSpc>
                <a:spcPct val="115000"/>
              </a:lnSpc>
              <a:spcBef>
                <a:spcPts val="0"/>
              </a:spcBef>
              <a:spcAft>
                <a:spcPts val="0"/>
              </a:spcAft>
              <a:buClr>
                <a:srgbClr val="000000"/>
              </a:buClr>
              <a:buFont typeface="Calibri"/>
              <a:buNone/>
            </a:pPr>
            <a:endParaRPr>
              <a:solidFill>
                <a:schemeClr val="dk1"/>
              </a:solidFill>
            </a:endParaRPr>
          </a:p>
        </p:txBody>
      </p:sp>
      <p:sp>
        <p:nvSpPr>
          <p:cNvPr id="74" name="Shape 74"/>
          <p:cNvSpPr/>
          <p:nvPr/>
        </p:nvSpPr>
        <p:spPr>
          <a:xfrm>
            <a:off x="5415225" y="1126700"/>
            <a:ext cx="1597500" cy="780300"/>
          </a:xfrm>
          <a:prstGeom prst="rect">
            <a:avLst/>
          </a:prstGeom>
          <a:noFill/>
          <a:ln>
            <a:noFill/>
          </a:ln>
        </p:spPr>
        <p:txBody>
          <a:bodyPr lIns="45700" tIns="45700" rIns="45700" bIns="45700" anchor="t" anchorCtr="0">
            <a:noAutofit/>
          </a:bodyPr>
          <a:lstStyle/>
          <a:p>
            <a:pPr lvl="0" algn="ctr" rtl="0">
              <a:lnSpc>
                <a:spcPct val="115000"/>
              </a:lnSpc>
              <a:spcBef>
                <a:spcPts val="0"/>
              </a:spcBef>
              <a:buClr>
                <a:schemeClr val="dk1"/>
              </a:buClr>
              <a:buFont typeface="Arial"/>
              <a:buNone/>
            </a:pPr>
            <a:r>
              <a:rPr lang="en-US">
                <a:solidFill>
                  <a:schemeClr val="dk1"/>
                </a:solidFill>
              </a:rPr>
              <a:t>Избегать финансовых ошибок и понимать риски</a:t>
            </a:r>
          </a:p>
          <a:p>
            <a:pPr marL="0" marR="0" lvl="0" indent="0" algn="ctr" rtl="0">
              <a:lnSpc>
                <a:spcPct val="115000"/>
              </a:lnSpc>
              <a:spcBef>
                <a:spcPts val="0"/>
              </a:spcBef>
              <a:spcAft>
                <a:spcPts val="0"/>
              </a:spcAft>
              <a:buClr>
                <a:srgbClr val="000000"/>
              </a:buClr>
              <a:buFont typeface="Calibri"/>
              <a:buNone/>
            </a:pPr>
            <a:endParaRPr>
              <a:solidFill>
                <a:schemeClr val="dk1"/>
              </a:solidFill>
            </a:endParaRPr>
          </a:p>
        </p:txBody>
      </p:sp>
      <p:sp>
        <p:nvSpPr>
          <p:cNvPr id="75" name="Shape 75"/>
          <p:cNvSpPr/>
          <p:nvPr/>
        </p:nvSpPr>
        <p:spPr>
          <a:xfrm>
            <a:off x="7069600" y="1126700"/>
            <a:ext cx="1693500" cy="780300"/>
          </a:xfrm>
          <a:prstGeom prst="rect">
            <a:avLst/>
          </a:prstGeom>
          <a:noFill/>
          <a:ln>
            <a:noFill/>
          </a:ln>
        </p:spPr>
        <p:txBody>
          <a:bodyPr lIns="45700" tIns="45700" rIns="45700" bIns="45700" anchor="t" anchorCtr="0">
            <a:noAutofit/>
          </a:bodyPr>
          <a:lstStyle/>
          <a:p>
            <a:pPr lvl="0" algn="ctr" rtl="0">
              <a:lnSpc>
                <a:spcPct val="115000"/>
              </a:lnSpc>
              <a:spcBef>
                <a:spcPts val="0"/>
              </a:spcBef>
              <a:buClr>
                <a:schemeClr val="dk1"/>
              </a:buClr>
              <a:buFont typeface="Arial"/>
              <a:buNone/>
            </a:pPr>
            <a:r>
              <a:rPr lang="en-US">
                <a:solidFill>
                  <a:schemeClr val="dk1"/>
                </a:solidFill>
              </a:rPr>
              <a:t>Отстаивать свои права в мире финансов</a:t>
            </a:r>
          </a:p>
        </p:txBody>
      </p:sp>
      <p:pic>
        <p:nvPicPr>
          <p:cNvPr id="76" name="Shape 76"/>
          <p:cNvPicPr preferRelativeResize="0"/>
          <p:nvPr/>
        </p:nvPicPr>
        <p:blipFill rotWithShape="1">
          <a:blip r:embed="rId4">
            <a:alphaModFix/>
          </a:blip>
          <a:srcRect r="5864"/>
          <a:stretch/>
        </p:blipFill>
        <p:spPr>
          <a:xfrm>
            <a:off x="7461525" y="4447199"/>
            <a:ext cx="1457100" cy="6963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p:nvPr/>
        </p:nvSpPr>
        <p:spPr>
          <a:xfrm>
            <a:off x="4502150" y="1402625"/>
            <a:ext cx="4304699" cy="1227900"/>
          </a:xfrm>
          <a:prstGeom prst="rect">
            <a:avLst/>
          </a:prstGeom>
          <a:noFill/>
          <a:ln>
            <a:noFill/>
          </a:ln>
        </p:spPr>
        <p:txBody>
          <a:bodyPr lIns="45700" tIns="45700" rIns="45700" bIns="45700" anchor="t" anchorCtr="0">
            <a:noAutofit/>
          </a:bodyPr>
          <a:lstStyle/>
          <a:p>
            <a:pPr marL="0" marR="0" lvl="0" indent="-69850" algn="l" rtl="0">
              <a:lnSpc>
                <a:spcPct val="100000"/>
              </a:lnSpc>
              <a:spcBef>
                <a:spcPts val="0"/>
              </a:spcBef>
              <a:spcAft>
                <a:spcPts val="0"/>
              </a:spcAft>
              <a:buClr>
                <a:schemeClr val="dk1"/>
              </a:buClr>
              <a:buFont typeface="Arial"/>
              <a:buNone/>
            </a:pPr>
            <a:r>
              <a:rPr lang="en-US" dirty="0" err="1"/>
              <a:t>Обратитесь</a:t>
            </a:r>
            <a:r>
              <a:rPr lang="en-US" dirty="0"/>
              <a:t> в </a:t>
            </a:r>
            <a:r>
              <a:rPr lang="en-US" dirty="0" err="1"/>
              <a:t>правоохранительные</a:t>
            </a:r>
            <a:r>
              <a:rPr lang="en-US" dirty="0"/>
              <a:t> </a:t>
            </a:r>
            <a:r>
              <a:rPr lang="en-US" dirty="0" err="1"/>
              <a:t>органы</a:t>
            </a:r>
            <a:endParaRPr lang="en-US" dirty="0"/>
          </a:p>
          <a:p>
            <a:pPr marL="0" marR="0" lvl="0" indent="-69850" algn="l" rtl="0">
              <a:lnSpc>
                <a:spcPct val="100000"/>
              </a:lnSpc>
              <a:spcBef>
                <a:spcPts val="0"/>
              </a:spcBef>
              <a:spcAft>
                <a:spcPts val="0"/>
              </a:spcAft>
              <a:buClr>
                <a:schemeClr val="dk1"/>
              </a:buClr>
              <a:buFont typeface="Arial"/>
              <a:buNone/>
            </a:pPr>
            <a:endParaRPr dirty="0"/>
          </a:p>
          <a:p>
            <a:pPr marL="0" marR="0" lvl="0" indent="-69850" algn="l" rtl="0">
              <a:lnSpc>
                <a:spcPct val="100000"/>
              </a:lnSpc>
              <a:spcBef>
                <a:spcPts val="0"/>
              </a:spcBef>
              <a:spcAft>
                <a:spcPts val="0"/>
              </a:spcAft>
              <a:buClr>
                <a:schemeClr val="dk1"/>
              </a:buClr>
              <a:buFont typeface="Arial"/>
              <a:buNone/>
            </a:pPr>
            <a:r>
              <a:rPr lang="en-US" dirty="0" err="1"/>
              <a:t>Обратитесь</a:t>
            </a:r>
            <a:r>
              <a:rPr lang="en-US" dirty="0"/>
              <a:t> в </a:t>
            </a:r>
            <a:r>
              <a:rPr lang="en-US" dirty="0" err="1"/>
              <a:t>Роспотребнадзор</a:t>
            </a:r>
            <a:endParaRPr lang="en-US" dirty="0"/>
          </a:p>
          <a:p>
            <a:pPr marL="0" marR="0" lvl="0" indent="-69850" algn="l" rtl="0">
              <a:lnSpc>
                <a:spcPct val="100000"/>
              </a:lnSpc>
              <a:spcBef>
                <a:spcPts val="0"/>
              </a:spcBef>
              <a:spcAft>
                <a:spcPts val="0"/>
              </a:spcAft>
              <a:buClr>
                <a:schemeClr val="dk1"/>
              </a:buClr>
              <a:buFont typeface="Arial"/>
              <a:buNone/>
            </a:pPr>
            <a:r>
              <a:rPr lang="en-US" b="1" dirty="0">
                <a:solidFill>
                  <a:schemeClr val="accent1"/>
                </a:solidFill>
              </a:rPr>
              <a:t>www.rospotrebnadzor.ru</a:t>
            </a:r>
          </a:p>
          <a:p>
            <a:pPr marL="0" marR="0" lvl="0" indent="-69850" algn="l" rtl="0">
              <a:lnSpc>
                <a:spcPct val="100000"/>
              </a:lnSpc>
              <a:spcBef>
                <a:spcPts val="0"/>
              </a:spcBef>
              <a:spcAft>
                <a:spcPts val="0"/>
              </a:spcAft>
              <a:buClr>
                <a:schemeClr val="dk1"/>
              </a:buClr>
              <a:buFont typeface="Arial"/>
              <a:buNone/>
            </a:pPr>
            <a:endParaRPr dirty="0"/>
          </a:p>
          <a:p>
            <a:pPr>
              <a:buClr>
                <a:srgbClr val="000000"/>
              </a:buClr>
            </a:pPr>
            <a:r>
              <a:rPr lang="en-US" dirty="0" err="1"/>
              <a:t>Направьте</a:t>
            </a:r>
            <a:r>
              <a:rPr lang="en-US" dirty="0"/>
              <a:t> </a:t>
            </a:r>
            <a:r>
              <a:rPr lang="en-US" dirty="0" err="1"/>
              <a:t>письменное</a:t>
            </a:r>
            <a:r>
              <a:rPr lang="en-US" dirty="0"/>
              <a:t> </a:t>
            </a:r>
            <a:r>
              <a:rPr lang="en-US" dirty="0" err="1"/>
              <a:t>обращение</a:t>
            </a:r>
            <a:r>
              <a:rPr lang="en-US" dirty="0"/>
              <a:t> </a:t>
            </a:r>
            <a:br>
              <a:rPr lang="en-US" dirty="0"/>
            </a:br>
            <a:r>
              <a:rPr lang="en-US" dirty="0"/>
              <a:t>в </a:t>
            </a:r>
            <a:r>
              <a:rPr lang="en-US" altLang="ru-RU" b="1" dirty="0" err="1"/>
              <a:t>Службу</a:t>
            </a:r>
            <a:r>
              <a:rPr lang="en-US" altLang="ru-RU" b="1" dirty="0"/>
              <a:t> по </a:t>
            </a:r>
            <a:r>
              <a:rPr lang="en-US" altLang="ru-RU" b="1" dirty="0" err="1"/>
              <a:t>защите</a:t>
            </a:r>
            <a:r>
              <a:rPr lang="en-US" altLang="ru-RU" b="1" dirty="0"/>
              <a:t> </a:t>
            </a:r>
            <a:r>
              <a:rPr lang="en-US" altLang="ru-RU" b="1" dirty="0" err="1"/>
              <a:t>прав</a:t>
            </a:r>
            <a:r>
              <a:rPr lang="en-US" altLang="ru-RU" b="1" dirty="0"/>
              <a:t> </a:t>
            </a:r>
            <a:r>
              <a:rPr lang="en-US" altLang="ru-RU" b="1" dirty="0" err="1"/>
              <a:t>потребителей</a:t>
            </a:r>
            <a:r>
              <a:rPr lang="en-US" altLang="ru-RU" b="1" dirty="0"/>
              <a:t> и </a:t>
            </a:r>
            <a:r>
              <a:rPr lang="ru-RU" altLang="ru-RU" b="1" dirty="0"/>
              <a:t>обеспечению доступности финансовых услуг</a:t>
            </a:r>
            <a:r>
              <a:rPr lang="en-US" altLang="ru-RU" b="1" dirty="0"/>
              <a:t> Банка России</a:t>
            </a:r>
            <a:r>
              <a:rPr lang="en-US" altLang="ru-RU" dirty="0"/>
              <a:t> </a:t>
            </a:r>
          </a:p>
          <a:p>
            <a:pPr marR="0" lvl="0" algn="l" rtl="0">
              <a:lnSpc>
                <a:spcPct val="100000"/>
              </a:lnSpc>
              <a:spcBef>
                <a:spcPts val="0"/>
              </a:spcBef>
              <a:spcAft>
                <a:spcPts val="0"/>
              </a:spcAft>
              <a:buClr>
                <a:schemeClr val="dk1"/>
              </a:buClr>
              <a:buSzPct val="91666"/>
              <a:buFont typeface="Arial"/>
              <a:buNone/>
            </a:pPr>
            <a:r>
              <a:rPr lang="en-US" sz="1200" dirty="0"/>
              <a:t/>
            </a:r>
            <a:br>
              <a:rPr lang="en-US" sz="1200" dirty="0"/>
            </a:br>
            <a:r>
              <a:rPr lang="en-US" sz="1200" dirty="0" err="1"/>
              <a:t>по</a:t>
            </a:r>
            <a:r>
              <a:rPr lang="en-US" sz="1200" dirty="0"/>
              <a:t> </a:t>
            </a:r>
            <a:r>
              <a:rPr lang="en-US" sz="1200" dirty="0" err="1"/>
              <a:t>адресу</a:t>
            </a:r>
            <a:r>
              <a:rPr lang="en-US" sz="1200" dirty="0"/>
              <a:t>: </a:t>
            </a:r>
            <a:br>
              <a:rPr lang="en-US" sz="1200" dirty="0"/>
            </a:br>
            <a:r>
              <a:rPr lang="en-US" sz="1200" dirty="0"/>
              <a:t>107016, г. </a:t>
            </a:r>
            <a:r>
              <a:rPr lang="en-US" sz="1200" dirty="0" err="1"/>
              <a:t>Москва</a:t>
            </a:r>
            <a:r>
              <a:rPr lang="en-US" sz="1200" dirty="0"/>
              <a:t>, </a:t>
            </a:r>
            <a:r>
              <a:rPr lang="en-US" sz="1200" dirty="0" err="1"/>
              <a:t>ул</a:t>
            </a:r>
            <a:r>
              <a:rPr lang="en-US" sz="1200" dirty="0"/>
              <a:t>. </a:t>
            </a:r>
            <a:r>
              <a:rPr lang="en-US" sz="1200" dirty="0" err="1"/>
              <a:t>Неглин</a:t>
            </a:r>
            <a:r>
              <a:rPr lang="ru-RU" sz="1200" dirty="0"/>
              <a:t>н</a:t>
            </a:r>
            <a:r>
              <a:rPr lang="en-US" sz="1200" dirty="0" err="1"/>
              <a:t>ая</a:t>
            </a:r>
            <a:r>
              <a:rPr lang="en-US" sz="1200" dirty="0"/>
              <a:t>, д.12</a:t>
            </a:r>
            <a:br>
              <a:rPr lang="en-US" sz="1200" dirty="0"/>
            </a:br>
            <a:r>
              <a:rPr lang="en-US" sz="1200" dirty="0"/>
              <a:t/>
            </a:r>
            <a:br>
              <a:rPr lang="en-US" sz="1200" dirty="0"/>
            </a:br>
            <a:r>
              <a:rPr lang="en-US" sz="1200" dirty="0"/>
              <a:t>по </a:t>
            </a:r>
            <a:r>
              <a:rPr lang="en-US" sz="1200" dirty="0" err="1"/>
              <a:t>электронной</a:t>
            </a:r>
            <a:r>
              <a:rPr lang="en-US" sz="1200" dirty="0"/>
              <a:t> </a:t>
            </a:r>
            <a:r>
              <a:rPr lang="en-US" sz="1200" dirty="0" err="1"/>
              <a:t>почте</a:t>
            </a:r>
            <a:r>
              <a:rPr lang="en-US" sz="1200" dirty="0"/>
              <a:t> </a:t>
            </a:r>
            <a:r>
              <a:rPr lang="en-US" sz="1200" b="1" dirty="0">
                <a:solidFill>
                  <a:schemeClr val="accent1"/>
                </a:solidFill>
              </a:rPr>
              <a:t>fps@cbr.ru</a:t>
            </a:r>
            <a:r>
              <a:rPr lang="en-US" sz="1200" dirty="0"/>
              <a:t> </a:t>
            </a:r>
            <a:br>
              <a:rPr lang="en-US" sz="1200" dirty="0"/>
            </a:br>
            <a:r>
              <a:rPr lang="en-US" sz="1200" dirty="0"/>
              <a:t/>
            </a:r>
            <a:br>
              <a:rPr lang="en-US" sz="1200" dirty="0"/>
            </a:br>
            <a:r>
              <a:rPr lang="en-US" sz="1200" dirty="0" err="1"/>
              <a:t>или</a:t>
            </a:r>
            <a:r>
              <a:rPr lang="en-US" sz="1200" dirty="0"/>
              <a:t> </a:t>
            </a:r>
            <a:r>
              <a:rPr lang="en-US" sz="1200" dirty="0" err="1"/>
              <a:t>через</a:t>
            </a:r>
            <a:r>
              <a:rPr lang="en-US" sz="1200" dirty="0"/>
              <a:t> </a:t>
            </a:r>
            <a:r>
              <a:rPr lang="en-US" sz="1200" dirty="0" err="1"/>
              <a:t>интернет-приёмную</a:t>
            </a:r>
            <a:r>
              <a:rPr lang="en-US" sz="1200" dirty="0"/>
              <a:t> </a:t>
            </a:r>
            <a:br>
              <a:rPr lang="en-US" sz="1200" dirty="0"/>
            </a:br>
            <a:r>
              <a:rPr lang="en-US" sz="1200" dirty="0" err="1"/>
              <a:t>на</a:t>
            </a:r>
            <a:r>
              <a:rPr lang="en-US" sz="1200" dirty="0"/>
              <a:t> </a:t>
            </a:r>
            <a:r>
              <a:rPr lang="en-US" sz="1200" dirty="0" err="1"/>
              <a:t>сайте</a:t>
            </a:r>
            <a:r>
              <a:rPr lang="en-US" sz="1200" dirty="0"/>
              <a:t> </a:t>
            </a:r>
            <a:r>
              <a:rPr lang="en-US" sz="1200" b="1" dirty="0">
                <a:solidFill>
                  <a:schemeClr val="accent1"/>
                </a:solidFill>
              </a:rPr>
              <a:t>www.cbr.ru</a:t>
            </a:r>
          </a:p>
          <a:p>
            <a:pPr marL="0" marR="0" lvl="0" indent="0" algn="l" rtl="0">
              <a:lnSpc>
                <a:spcPct val="100000"/>
              </a:lnSpc>
              <a:spcBef>
                <a:spcPts val="0"/>
              </a:spcBef>
              <a:spcAft>
                <a:spcPts val="0"/>
              </a:spcAft>
              <a:buClr>
                <a:srgbClr val="000000"/>
              </a:buClr>
              <a:buFont typeface="Arial"/>
              <a:buNone/>
            </a:pPr>
            <a:endParaRPr sz="1200" dirty="0"/>
          </a:p>
        </p:txBody>
      </p:sp>
      <p:sp>
        <p:nvSpPr>
          <p:cNvPr id="372" name="Shape 372"/>
          <p:cNvSpPr txBox="1">
            <a:spLocks noGrp="1"/>
          </p:cNvSpPr>
          <p:nvPr>
            <p:ph type="ctrTitle" idx="4294967295"/>
          </p:nvPr>
        </p:nvSpPr>
        <p:spPr>
          <a:xfrm>
            <a:off x="1508726" y="177175"/>
            <a:ext cx="5737500" cy="1102500"/>
          </a:xfrm>
          <a:prstGeom prst="rect">
            <a:avLst/>
          </a:prstGeom>
          <a:noFill/>
          <a:ln>
            <a:noFill/>
          </a:ln>
        </p:spPr>
        <p:txBody>
          <a:bodyPr lIns="45700" tIns="45700" rIns="45700" bIns="45700" anchor="ctr" anchorCtr="0">
            <a:noAutofit/>
          </a:bodyPr>
          <a:lstStyle/>
          <a:p>
            <a:pPr marL="0" marR="0" lvl="0" indent="0" rtl="0">
              <a:lnSpc>
                <a:spcPct val="120000"/>
              </a:lnSpc>
              <a:spcBef>
                <a:spcPts val="0"/>
              </a:spcBef>
              <a:spcAft>
                <a:spcPts val="0"/>
              </a:spcAft>
              <a:buClr>
                <a:srgbClr val="000000"/>
              </a:buClr>
              <a:buSzPct val="25000"/>
              <a:buFont typeface="Calibri"/>
              <a:buNone/>
            </a:pPr>
            <a:r>
              <a:rPr lang="en-US" sz="2000" b="1">
                <a:latin typeface="Arial"/>
                <a:ea typeface="Arial"/>
                <a:cs typeface="Arial"/>
                <a:sym typeface="Arial"/>
              </a:rPr>
              <a:t>Что делать, если ваши права</a:t>
            </a:r>
            <a:br>
              <a:rPr lang="en-US" sz="2000" b="1">
                <a:latin typeface="Arial"/>
                <a:ea typeface="Arial"/>
                <a:cs typeface="Arial"/>
                <a:sym typeface="Arial"/>
              </a:rPr>
            </a:br>
            <a:r>
              <a:rPr lang="en-US" sz="2000" b="1">
                <a:latin typeface="Arial"/>
                <a:ea typeface="Arial"/>
                <a:cs typeface="Arial"/>
                <a:sym typeface="Arial"/>
              </a:rPr>
              <a:t>были </a:t>
            </a:r>
            <a:r>
              <a:rPr lang="en-US" sz="2000" i="1">
                <a:latin typeface="Georgia"/>
                <a:ea typeface="Georgia"/>
                <a:cs typeface="Georgia"/>
                <a:sym typeface="Georgia"/>
              </a:rPr>
              <a:t>нарушены? </a:t>
            </a:r>
          </a:p>
        </p:txBody>
      </p:sp>
      <p:pic>
        <p:nvPicPr>
          <p:cNvPr id="373" name="Shape 373"/>
          <p:cNvPicPr preferRelativeResize="0"/>
          <p:nvPr/>
        </p:nvPicPr>
        <p:blipFill rotWithShape="1">
          <a:blip r:embed="rId3">
            <a:alphaModFix/>
          </a:blip>
          <a:srcRect r="5864"/>
          <a:stretch/>
        </p:blipFill>
        <p:spPr>
          <a:xfrm>
            <a:off x="7461525" y="4447199"/>
            <a:ext cx="1457100" cy="696300"/>
          </a:xfrm>
          <a:prstGeom prst="rect">
            <a:avLst/>
          </a:prstGeom>
          <a:noFill/>
          <a:ln>
            <a:noFill/>
          </a:ln>
        </p:spPr>
      </p:pic>
      <p:pic>
        <p:nvPicPr>
          <p:cNvPr id="374" name="Shape 374"/>
          <p:cNvPicPr preferRelativeResize="0"/>
          <p:nvPr/>
        </p:nvPicPr>
        <p:blipFill>
          <a:blip r:embed="rId4">
            <a:alphaModFix/>
          </a:blip>
          <a:stretch>
            <a:fillRect/>
          </a:stretch>
        </p:blipFill>
        <p:spPr>
          <a:xfrm>
            <a:off x="940425" y="945725"/>
            <a:ext cx="2149675" cy="3941049"/>
          </a:xfrm>
          <a:prstGeom prst="rect">
            <a:avLst/>
          </a:prstGeom>
          <a:noFill/>
          <a:ln>
            <a:noFill/>
          </a:ln>
        </p:spPr>
      </p:pic>
      <p:pic>
        <p:nvPicPr>
          <p:cNvPr id="375" name="Shape 375"/>
          <p:cNvPicPr preferRelativeResize="0"/>
          <p:nvPr/>
        </p:nvPicPr>
        <p:blipFill rotWithShape="1">
          <a:blip r:embed="rId5">
            <a:alphaModFix/>
          </a:blip>
          <a:srcRect b="-37760"/>
          <a:stretch/>
        </p:blipFill>
        <p:spPr>
          <a:xfrm>
            <a:off x="4160225" y="1443500"/>
            <a:ext cx="215600" cy="297024"/>
          </a:xfrm>
          <a:prstGeom prst="rect">
            <a:avLst/>
          </a:prstGeom>
          <a:noFill/>
          <a:ln>
            <a:noFill/>
          </a:ln>
        </p:spPr>
      </p:pic>
      <p:pic>
        <p:nvPicPr>
          <p:cNvPr id="376" name="Shape 376"/>
          <p:cNvPicPr preferRelativeResize="0"/>
          <p:nvPr/>
        </p:nvPicPr>
        <p:blipFill>
          <a:blip r:embed="rId5">
            <a:alphaModFix/>
          </a:blip>
          <a:stretch>
            <a:fillRect/>
          </a:stretch>
        </p:blipFill>
        <p:spPr>
          <a:xfrm>
            <a:off x="4160225" y="1904350"/>
            <a:ext cx="215600" cy="215600"/>
          </a:xfrm>
          <a:prstGeom prst="rect">
            <a:avLst/>
          </a:prstGeom>
          <a:noFill/>
          <a:ln>
            <a:noFill/>
          </a:ln>
        </p:spPr>
      </p:pic>
      <p:pic>
        <p:nvPicPr>
          <p:cNvPr id="377" name="Shape 377"/>
          <p:cNvPicPr preferRelativeResize="0"/>
          <p:nvPr/>
        </p:nvPicPr>
        <p:blipFill>
          <a:blip r:embed="rId5">
            <a:alphaModFix/>
          </a:blip>
          <a:stretch>
            <a:fillRect/>
          </a:stretch>
        </p:blipFill>
        <p:spPr>
          <a:xfrm>
            <a:off x="4160225" y="2514725"/>
            <a:ext cx="215600" cy="215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p:nvPr/>
        </p:nvSpPr>
        <p:spPr>
          <a:xfrm>
            <a:off x="632425" y="1359025"/>
            <a:ext cx="3617400" cy="1913700"/>
          </a:xfrm>
          <a:prstGeom prst="rect">
            <a:avLst/>
          </a:prstGeom>
          <a:noFill/>
          <a:ln>
            <a:noFill/>
          </a:ln>
        </p:spPr>
        <p:txBody>
          <a:bodyPr lIns="45700" tIns="45700" rIns="45700" bIns="45700" anchor="t" anchorCtr="0">
            <a:noAutofit/>
          </a:bodyPr>
          <a:lstStyle/>
          <a:p>
            <a:pPr marR="0" lvl="0" algn="l" rtl="0">
              <a:lnSpc>
                <a:spcPct val="115000"/>
              </a:lnSpc>
              <a:spcBef>
                <a:spcPts val="0"/>
              </a:spcBef>
              <a:spcAft>
                <a:spcPts val="0"/>
              </a:spcAft>
              <a:buNone/>
            </a:pPr>
            <a:r>
              <a:rPr lang="en-US" b="0" i="0" u="none" strike="noStrike" cap="none">
                <a:solidFill>
                  <a:srgbClr val="000000"/>
                </a:solidFill>
                <a:latin typeface="Arial"/>
                <a:ea typeface="Arial"/>
                <a:cs typeface="Arial"/>
                <a:sym typeface="Arial"/>
              </a:rPr>
              <a:t>Читайте и слушайте </a:t>
            </a:r>
            <a:r>
              <a:rPr lang="en-US"/>
              <a:t>финансовые </a:t>
            </a:r>
            <a:r>
              <a:rPr lang="en-US" b="0" i="0" u="none" strike="noStrike" cap="none">
                <a:solidFill>
                  <a:srgbClr val="000000"/>
                </a:solidFill>
                <a:latin typeface="Arial"/>
                <a:ea typeface="Arial"/>
                <a:cs typeface="Arial"/>
                <a:sym typeface="Arial"/>
              </a:rPr>
              <a:t>новости</a:t>
            </a:r>
          </a:p>
          <a:p>
            <a:pPr marL="0" marR="0" lvl="0" indent="-69850" algn="l" rtl="0">
              <a:lnSpc>
                <a:spcPct val="115000"/>
              </a:lnSpc>
              <a:spcBef>
                <a:spcPts val="0"/>
              </a:spcBef>
              <a:spcAft>
                <a:spcPts val="0"/>
              </a:spcAft>
              <a:buClr>
                <a:srgbClr val="000000"/>
              </a:buClr>
              <a:buFont typeface="Arial"/>
              <a:buNone/>
            </a:pPr>
            <a:endParaRPr/>
          </a:p>
          <a:p>
            <a:pPr marL="0" marR="0" lvl="0" indent="-69850" algn="l" rtl="0">
              <a:lnSpc>
                <a:spcPct val="115000"/>
              </a:lnSpc>
              <a:spcBef>
                <a:spcPts val="0"/>
              </a:spcBef>
              <a:spcAft>
                <a:spcPts val="0"/>
              </a:spcAft>
              <a:buClr>
                <a:srgbClr val="000000"/>
              </a:buClr>
              <a:buFont typeface="Arial"/>
              <a:buNone/>
            </a:pPr>
            <a:r>
              <a:rPr lang="en-US"/>
              <a:t>В качестве </a:t>
            </a:r>
            <a:r>
              <a:rPr lang="en-US" b="1"/>
              <a:t>первоисточника</a:t>
            </a:r>
            <a:r>
              <a:rPr lang="en-US"/>
              <a:t> </a:t>
            </a:r>
            <a:br>
              <a:rPr lang="en-US"/>
            </a:br>
            <a:r>
              <a:rPr lang="en-US"/>
              <a:t>для получения финансовой информации используйте сайт </a:t>
            </a:r>
            <a:r>
              <a:rPr lang="en-US" b="1"/>
              <a:t>Банка России:</a:t>
            </a:r>
            <a:r>
              <a:rPr lang="en-US"/>
              <a:t> </a:t>
            </a:r>
            <a:r>
              <a:rPr lang="en-US" b="1">
                <a:solidFill>
                  <a:schemeClr val="accent1"/>
                </a:solidFill>
              </a:rPr>
              <a:t>www.cbr.ru</a:t>
            </a:r>
          </a:p>
          <a:p>
            <a:pPr marL="0" marR="0" lvl="0" indent="0" algn="l" rtl="0">
              <a:lnSpc>
                <a:spcPct val="115000"/>
              </a:lnSpc>
              <a:spcBef>
                <a:spcPts val="0"/>
              </a:spcBef>
              <a:spcAft>
                <a:spcPts val="0"/>
              </a:spcAft>
              <a:buClr>
                <a:srgbClr val="000000"/>
              </a:buClr>
              <a:buFont typeface="Arial"/>
              <a:buNone/>
            </a:pPr>
            <a:endParaRPr/>
          </a:p>
          <a:p>
            <a:pPr marL="0" marR="0" lvl="0" indent="-69850" algn="l" rtl="0">
              <a:lnSpc>
                <a:spcPct val="115000"/>
              </a:lnSpc>
              <a:spcBef>
                <a:spcPts val="0"/>
              </a:spcBef>
              <a:spcAft>
                <a:spcPts val="0"/>
              </a:spcAft>
              <a:buClr>
                <a:schemeClr val="dk1"/>
              </a:buClr>
              <a:buFont typeface="Arial"/>
              <a:buNone/>
            </a:pPr>
            <a:r>
              <a:rPr lang="en-US"/>
              <a:t>Страницы Банка России</a:t>
            </a:r>
            <a:br>
              <a:rPr lang="en-US"/>
            </a:br>
            <a:r>
              <a:rPr lang="en-US"/>
              <a:t>в социальных сетях: </a:t>
            </a:r>
            <a:br>
              <a:rPr lang="en-US"/>
            </a:br>
            <a:r>
              <a:rPr lang="en-US">
                <a:solidFill>
                  <a:schemeClr val="accent1"/>
                </a:solidFill>
              </a:rPr>
              <a:t>https://www.facebook.com/</a:t>
            </a:r>
            <a:r>
              <a:rPr lang="en-US" b="1">
                <a:solidFill>
                  <a:schemeClr val="accent1"/>
                </a:solidFill>
              </a:rPr>
              <a:t>cbr.ru/</a:t>
            </a:r>
          </a:p>
          <a:p>
            <a:pPr marL="0" marR="0" lvl="0" indent="-69850" algn="l" rtl="0">
              <a:lnSpc>
                <a:spcPct val="115000"/>
              </a:lnSpc>
              <a:spcBef>
                <a:spcPts val="0"/>
              </a:spcBef>
              <a:spcAft>
                <a:spcPts val="0"/>
              </a:spcAft>
              <a:buClr>
                <a:schemeClr val="dk1"/>
              </a:buClr>
              <a:buFont typeface="Arial"/>
              <a:buNone/>
            </a:pPr>
            <a:r>
              <a:rPr lang="en-US">
                <a:solidFill>
                  <a:schemeClr val="accent1"/>
                </a:solidFill>
              </a:rPr>
              <a:t>https://twitter.com/</a:t>
            </a:r>
            <a:r>
              <a:rPr lang="en-US" b="1">
                <a:solidFill>
                  <a:schemeClr val="accent1"/>
                </a:solidFill>
              </a:rPr>
              <a:t>bank_of_russia </a:t>
            </a:r>
          </a:p>
          <a:p>
            <a:pPr marL="0" marR="0" lvl="0" indent="0" algn="l" rtl="0">
              <a:lnSpc>
                <a:spcPct val="115000"/>
              </a:lnSpc>
              <a:spcBef>
                <a:spcPts val="0"/>
              </a:spcBef>
              <a:spcAft>
                <a:spcPts val="0"/>
              </a:spcAft>
              <a:buClr>
                <a:srgbClr val="000000"/>
              </a:buClr>
              <a:buFont typeface="Arial"/>
              <a:buNone/>
            </a:pPr>
            <a:endParaRPr/>
          </a:p>
        </p:txBody>
      </p:sp>
      <p:sp>
        <p:nvSpPr>
          <p:cNvPr id="383" name="Shape 383"/>
          <p:cNvSpPr txBox="1">
            <a:spLocks noGrp="1"/>
          </p:cNvSpPr>
          <p:nvPr>
            <p:ph type="ctrTitle" idx="4294967295"/>
          </p:nvPr>
        </p:nvSpPr>
        <p:spPr>
          <a:xfrm>
            <a:off x="1532401" y="19550"/>
            <a:ext cx="5737500" cy="1102500"/>
          </a:xfrm>
          <a:prstGeom prst="rect">
            <a:avLst/>
          </a:prstGeom>
          <a:noFill/>
          <a:ln>
            <a:noFill/>
          </a:ln>
        </p:spPr>
        <p:txBody>
          <a:bodyPr lIns="45700" tIns="45700" rIns="45700" bIns="45700" anchor="ctr" anchorCtr="0">
            <a:noAutofit/>
          </a:bodyPr>
          <a:lstStyle/>
          <a:p>
            <a:pPr marL="0" marR="0" lvl="0" indent="0" rtl="0">
              <a:lnSpc>
                <a:spcPct val="120000"/>
              </a:lnSpc>
              <a:spcBef>
                <a:spcPts val="0"/>
              </a:spcBef>
              <a:spcAft>
                <a:spcPts val="0"/>
              </a:spcAft>
              <a:buClr>
                <a:srgbClr val="000000"/>
              </a:buClr>
              <a:buSzPct val="25000"/>
              <a:buFont typeface="Calibri"/>
              <a:buNone/>
            </a:pPr>
            <a:r>
              <a:rPr lang="en-US" sz="2000" b="1">
                <a:latin typeface="Arial"/>
                <a:ea typeface="Arial"/>
                <a:cs typeface="Arial"/>
                <a:sym typeface="Arial"/>
              </a:rPr>
              <a:t>Источники </a:t>
            </a:r>
            <a:r>
              <a:rPr lang="en-US" sz="2000" i="1">
                <a:latin typeface="Georgia"/>
                <a:ea typeface="Georgia"/>
                <a:cs typeface="Georgia"/>
                <a:sym typeface="Georgia"/>
              </a:rPr>
              <a:t>информации</a:t>
            </a:r>
          </a:p>
        </p:txBody>
      </p:sp>
      <p:pic>
        <p:nvPicPr>
          <p:cNvPr id="384" name="Shape 384"/>
          <p:cNvPicPr preferRelativeResize="0"/>
          <p:nvPr/>
        </p:nvPicPr>
        <p:blipFill rotWithShape="1">
          <a:blip r:embed="rId3">
            <a:alphaModFix/>
          </a:blip>
          <a:srcRect r="5864"/>
          <a:stretch/>
        </p:blipFill>
        <p:spPr>
          <a:xfrm>
            <a:off x="7461525" y="4447199"/>
            <a:ext cx="1457100" cy="696300"/>
          </a:xfrm>
          <a:prstGeom prst="rect">
            <a:avLst/>
          </a:prstGeom>
          <a:noFill/>
          <a:ln>
            <a:noFill/>
          </a:ln>
        </p:spPr>
      </p:pic>
      <p:pic>
        <p:nvPicPr>
          <p:cNvPr id="385" name="Shape 385"/>
          <p:cNvPicPr preferRelativeResize="0"/>
          <p:nvPr/>
        </p:nvPicPr>
        <p:blipFill>
          <a:blip r:embed="rId4">
            <a:alphaModFix/>
          </a:blip>
          <a:stretch>
            <a:fillRect/>
          </a:stretch>
        </p:blipFill>
        <p:spPr>
          <a:xfrm>
            <a:off x="3662774" y="916150"/>
            <a:ext cx="5453175" cy="38523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p:nvPr/>
        </p:nvSpPr>
        <p:spPr>
          <a:xfrm>
            <a:off x="407625" y="2072775"/>
            <a:ext cx="2457300" cy="1227900"/>
          </a:xfrm>
          <a:prstGeom prst="rect">
            <a:avLst/>
          </a:prstGeom>
          <a:noFill/>
          <a:ln>
            <a:noFill/>
          </a:ln>
        </p:spPr>
        <p:txBody>
          <a:bodyPr lIns="45700" tIns="45700" rIns="45700" bIns="45700" anchor="t" anchorCtr="0">
            <a:noAutofit/>
          </a:bodyPr>
          <a:lstStyle/>
          <a:p>
            <a:pPr marL="0" marR="0" lvl="0" indent="0" algn="ctr" rtl="0">
              <a:lnSpc>
                <a:spcPct val="115000"/>
              </a:lnSpc>
              <a:spcBef>
                <a:spcPts val="0"/>
              </a:spcBef>
              <a:spcAft>
                <a:spcPts val="0"/>
              </a:spcAft>
              <a:buClr>
                <a:srgbClr val="000000"/>
              </a:buClr>
              <a:buFont typeface="Arial"/>
              <a:buNone/>
            </a:pPr>
            <a:r>
              <a:rPr lang="en-US" b="0" i="0" u="none" strike="noStrike" cap="none">
                <a:solidFill>
                  <a:srgbClr val="000000"/>
                </a:solidFill>
                <a:latin typeface="Arial"/>
                <a:ea typeface="Arial"/>
                <a:cs typeface="Arial"/>
                <a:sym typeface="Arial"/>
              </a:rPr>
              <a:t>Вести уч</a:t>
            </a:r>
            <a:r>
              <a:rPr lang="en-US"/>
              <a:t>ё</a:t>
            </a:r>
            <a:r>
              <a:rPr lang="en-US" b="0" i="0" u="none" strike="noStrike" cap="none">
                <a:solidFill>
                  <a:srgbClr val="000000"/>
                </a:solidFill>
                <a:latin typeface="Arial"/>
                <a:ea typeface="Arial"/>
                <a:cs typeface="Arial"/>
                <a:sym typeface="Arial"/>
              </a:rPr>
              <a:t>т доходов</a:t>
            </a:r>
            <a:r>
              <a:rPr lang="en-US"/>
              <a:t/>
            </a:r>
            <a:br>
              <a:rPr lang="en-US"/>
            </a:br>
            <a:r>
              <a:rPr lang="en-US" b="0" i="0" u="none" strike="noStrike" cap="none">
                <a:solidFill>
                  <a:srgbClr val="000000"/>
                </a:solidFill>
                <a:latin typeface="Arial"/>
                <a:ea typeface="Arial"/>
                <a:cs typeface="Arial"/>
                <a:sym typeface="Arial"/>
              </a:rPr>
              <a:t>и расходов, иметь финансовую «подушку безопасности»</a:t>
            </a:r>
          </a:p>
          <a:p>
            <a:pPr marL="0" marR="0" lvl="0" indent="0" algn="ctr" rtl="0">
              <a:lnSpc>
                <a:spcPct val="115000"/>
              </a:lnSpc>
              <a:spcBef>
                <a:spcPts val="0"/>
              </a:spcBef>
              <a:spcAft>
                <a:spcPts val="0"/>
              </a:spcAft>
              <a:buClr>
                <a:srgbClr val="000000"/>
              </a:buClr>
              <a:buFont typeface="Arial"/>
              <a:buNone/>
            </a:pPr>
            <a:endParaRPr/>
          </a:p>
        </p:txBody>
      </p:sp>
      <p:sp>
        <p:nvSpPr>
          <p:cNvPr id="391" name="Shape 391"/>
          <p:cNvSpPr txBox="1">
            <a:spLocks noGrp="1"/>
          </p:cNvSpPr>
          <p:nvPr>
            <p:ph type="ctrTitle" idx="4294967295"/>
          </p:nvPr>
        </p:nvSpPr>
        <p:spPr>
          <a:xfrm>
            <a:off x="1525351" y="183675"/>
            <a:ext cx="5737500" cy="1102500"/>
          </a:xfrm>
          <a:prstGeom prst="rect">
            <a:avLst/>
          </a:prstGeom>
          <a:noFill/>
          <a:ln>
            <a:noFill/>
          </a:ln>
        </p:spPr>
        <p:txBody>
          <a:bodyPr lIns="45700" tIns="45700" rIns="45700" bIns="45700" anchor="ctr" anchorCtr="0">
            <a:noAutofit/>
          </a:bodyPr>
          <a:lstStyle/>
          <a:p>
            <a:pPr marL="0" marR="0" lvl="0" indent="0" rtl="0">
              <a:lnSpc>
                <a:spcPct val="120000"/>
              </a:lnSpc>
              <a:spcBef>
                <a:spcPts val="0"/>
              </a:spcBef>
              <a:spcAft>
                <a:spcPts val="0"/>
              </a:spcAft>
              <a:buClr>
                <a:srgbClr val="000000"/>
              </a:buClr>
              <a:buSzPct val="25000"/>
              <a:buFont typeface="Calibri"/>
              <a:buNone/>
            </a:pPr>
            <a:r>
              <a:rPr lang="en-US" sz="2000" b="1">
                <a:latin typeface="Arial"/>
                <a:ea typeface="Arial"/>
                <a:cs typeface="Arial"/>
                <a:sym typeface="Arial"/>
              </a:rPr>
              <a:t>Чтобы стать </a:t>
            </a:r>
            <a:r>
              <a:rPr lang="en-US" sz="2000" i="1">
                <a:latin typeface="Georgia"/>
                <a:ea typeface="Georgia"/>
                <a:cs typeface="Georgia"/>
                <a:sym typeface="Georgia"/>
              </a:rPr>
              <a:t>успешным</a:t>
            </a:r>
            <a:r>
              <a:rPr lang="en-US" sz="2000" b="1">
                <a:latin typeface="Arial"/>
                <a:ea typeface="Arial"/>
                <a:cs typeface="Arial"/>
                <a:sym typeface="Arial"/>
              </a:rPr>
              <a:t/>
            </a:r>
            <a:br>
              <a:rPr lang="en-US" sz="2000" b="1">
                <a:latin typeface="Arial"/>
                <a:ea typeface="Arial"/>
                <a:cs typeface="Arial"/>
                <a:sym typeface="Arial"/>
              </a:rPr>
            </a:br>
            <a:r>
              <a:rPr lang="en-US" sz="2000" b="1">
                <a:latin typeface="Arial"/>
                <a:ea typeface="Arial"/>
                <a:cs typeface="Arial"/>
                <a:sym typeface="Arial"/>
              </a:rPr>
              <a:t>и достичь финансовых целей, необходимо</a:t>
            </a:r>
            <a:r>
              <a:rPr lang="en-US" sz="2000" i="1">
                <a:latin typeface="Georgia"/>
                <a:ea typeface="Georgia"/>
                <a:cs typeface="Georgia"/>
                <a:sym typeface="Georgia"/>
              </a:rPr>
              <a:t> </a:t>
            </a:r>
          </a:p>
        </p:txBody>
      </p:sp>
      <p:pic>
        <p:nvPicPr>
          <p:cNvPr id="392" name="Shape 392"/>
          <p:cNvPicPr preferRelativeResize="0"/>
          <p:nvPr/>
        </p:nvPicPr>
        <p:blipFill rotWithShape="1">
          <a:blip r:embed="rId3">
            <a:alphaModFix/>
          </a:blip>
          <a:srcRect r="5864"/>
          <a:stretch/>
        </p:blipFill>
        <p:spPr>
          <a:xfrm>
            <a:off x="7461525" y="4447199"/>
            <a:ext cx="1457100" cy="696300"/>
          </a:xfrm>
          <a:prstGeom prst="rect">
            <a:avLst/>
          </a:prstGeom>
          <a:noFill/>
          <a:ln>
            <a:noFill/>
          </a:ln>
        </p:spPr>
      </p:pic>
      <p:sp>
        <p:nvSpPr>
          <p:cNvPr id="393" name="Shape 393"/>
          <p:cNvSpPr/>
          <p:nvPr/>
        </p:nvSpPr>
        <p:spPr>
          <a:xfrm>
            <a:off x="657825" y="3880425"/>
            <a:ext cx="1956900" cy="665700"/>
          </a:xfrm>
          <a:prstGeom prst="rect">
            <a:avLst/>
          </a:prstGeom>
          <a:noFill/>
          <a:ln>
            <a:noFill/>
          </a:ln>
        </p:spPr>
        <p:txBody>
          <a:bodyPr lIns="45700" tIns="45700" rIns="45700" bIns="45700" anchor="t" anchorCtr="0">
            <a:noAutofit/>
          </a:bodyPr>
          <a:lstStyle/>
          <a:p>
            <a:pPr lvl="0" algn="ctr" rtl="0">
              <a:lnSpc>
                <a:spcPct val="115000"/>
              </a:lnSpc>
              <a:spcBef>
                <a:spcPts val="0"/>
              </a:spcBef>
              <a:buClr>
                <a:schemeClr val="dk1"/>
              </a:buClr>
              <a:buFont typeface="Arial"/>
              <a:buNone/>
            </a:pPr>
            <a:r>
              <a:rPr lang="en-US">
                <a:solidFill>
                  <a:schemeClr val="dk1"/>
                </a:solidFill>
              </a:rPr>
              <a:t>Изучать финансовые услуги и инструменты</a:t>
            </a:r>
          </a:p>
          <a:p>
            <a:pPr marL="0" marR="0" lvl="0" indent="0" algn="ctr" rtl="0">
              <a:lnSpc>
                <a:spcPct val="115000"/>
              </a:lnSpc>
              <a:spcBef>
                <a:spcPts val="0"/>
              </a:spcBef>
              <a:spcAft>
                <a:spcPts val="0"/>
              </a:spcAft>
              <a:buClr>
                <a:srgbClr val="000000"/>
              </a:buClr>
              <a:buFont typeface="Arial"/>
              <a:buNone/>
            </a:pPr>
            <a:endParaRPr/>
          </a:p>
        </p:txBody>
      </p:sp>
      <p:sp>
        <p:nvSpPr>
          <p:cNvPr id="394" name="Shape 394"/>
          <p:cNvSpPr/>
          <p:nvPr/>
        </p:nvSpPr>
        <p:spPr>
          <a:xfrm>
            <a:off x="6376050" y="2072775"/>
            <a:ext cx="1956900" cy="499500"/>
          </a:xfrm>
          <a:prstGeom prst="rect">
            <a:avLst/>
          </a:prstGeom>
          <a:noFill/>
          <a:ln>
            <a:noFill/>
          </a:ln>
        </p:spPr>
        <p:txBody>
          <a:bodyPr lIns="45700" tIns="45700" rIns="45700" bIns="45700" anchor="t" anchorCtr="0">
            <a:noAutofit/>
          </a:bodyPr>
          <a:lstStyle/>
          <a:p>
            <a:pPr lvl="0" algn="ctr" rtl="0">
              <a:lnSpc>
                <a:spcPct val="115000"/>
              </a:lnSpc>
              <a:spcBef>
                <a:spcPts val="0"/>
              </a:spcBef>
              <a:buClr>
                <a:schemeClr val="dk1"/>
              </a:buClr>
              <a:buFont typeface="Arial"/>
              <a:buNone/>
            </a:pPr>
            <a:r>
              <a:rPr lang="en-US">
                <a:solidFill>
                  <a:schemeClr val="dk1"/>
                </a:solidFill>
              </a:rPr>
              <a:t>Избегать финансовых ошибок и помнить </a:t>
            </a:r>
            <a:br>
              <a:rPr lang="en-US">
                <a:solidFill>
                  <a:schemeClr val="dk1"/>
                </a:solidFill>
              </a:rPr>
            </a:br>
            <a:r>
              <a:rPr lang="en-US">
                <a:solidFill>
                  <a:schemeClr val="dk1"/>
                </a:solidFill>
              </a:rPr>
              <a:t>о рисках </a:t>
            </a:r>
          </a:p>
          <a:p>
            <a:pPr marL="0" marR="0" lvl="0" indent="0" algn="ctr" rtl="0">
              <a:lnSpc>
                <a:spcPct val="115000"/>
              </a:lnSpc>
              <a:spcBef>
                <a:spcPts val="0"/>
              </a:spcBef>
              <a:spcAft>
                <a:spcPts val="0"/>
              </a:spcAft>
              <a:buClr>
                <a:srgbClr val="000000"/>
              </a:buClr>
              <a:buFont typeface="Arial"/>
              <a:buNone/>
            </a:pPr>
            <a:endParaRPr/>
          </a:p>
        </p:txBody>
      </p:sp>
      <p:sp>
        <p:nvSpPr>
          <p:cNvPr id="395" name="Shape 395"/>
          <p:cNvSpPr/>
          <p:nvPr/>
        </p:nvSpPr>
        <p:spPr>
          <a:xfrm>
            <a:off x="6440550" y="3880425"/>
            <a:ext cx="1827900" cy="1227900"/>
          </a:xfrm>
          <a:prstGeom prst="rect">
            <a:avLst/>
          </a:prstGeom>
          <a:noFill/>
          <a:ln>
            <a:noFill/>
          </a:ln>
        </p:spPr>
        <p:txBody>
          <a:bodyPr lIns="45700" tIns="45700" rIns="45700" bIns="45700" anchor="t" anchorCtr="0">
            <a:noAutofit/>
          </a:bodyPr>
          <a:lstStyle/>
          <a:p>
            <a:pPr lvl="0" algn="ctr" rtl="0">
              <a:lnSpc>
                <a:spcPct val="115000"/>
              </a:lnSpc>
              <a:spcBef>
                <a:spcPts val="0"/>
              </a:spcBef>
              <a:buClr>
                <a:schemeClr val="dk1"/>
              </a:buClr>
              <a:buFont typeface="Arial"/>
              <a:buNone/>
            </a:pPr>
            <a:r>
              <a:rPr lang="en-US">
                <a:solidFill>
                  <a:schemeClr val="dk1"/>
                </a:solidFill>
              </a:rPr>
              <a:t>Знать и отстаивать свои права</a:t>
            </a:r>
          </a:p>
        </p:txBody>
      </p:sp>
      <p:pic>
        <p:nvPicPr>
          <p:cNvPr id="396" name="Shape 396"/>
          <p:cNvPicPr preferRelativeResize="0"/>
          <p:nvPr/>
        </p:nvPicPr>
        <p:blipFill>
          <a:blip r:embed="rId4">
            <a:alphaModFix/>
          </a:blip>
          <a:stretch>
            <a:fillRect/>
          </a:stretch>
        </p:blipFill>
        <p:spPr>
          <a:xfrm>
            <a:off x="1411625" y="1527999"/>
            <a:ext cx="449300" cy="449300"/>
          </a:xfrm>
          <a:prstGeom prst="rect">
            <a:avLst/>
          </a:prstGeom>
          <a:noFill/>
          <a:ln>
            <a:noFill/>
          </a:ln>
        </p:spPr>
      </p:pic>
      <p:pic>
        <p:nvPicPr>
          <p:cNvPr id="397" name="Shape 397"/>
          <p:cNvPicPr preferRelativeResize="0"/>
          <p:nvPr/>
        </p:nvPicPr>
        <p:blipFill>
          <a:blip r:embed="rId4">
            <a:alphaModFix/>
          </a:blip>
          <a:stretch>
            <a:fillRect/>
          </a:stretch>
        </p:blipFill>
        <p:spPr>
          <a:xfrm>
            <a:off x="1411625" y="3369149"/>
            <a:ext cx="449300" cy="449300"/>
          </a:xfrm>
          <a:prstGeom prst="rect">
            <a:avLst/>
          </a:prstGeom>
          <a:noFill/>
          <a:ln>
            <a:noFill/>
          </a:ln>
        </p:spPr>
      </p:pic>
      <p:pic>
        <p:nvPicPr>
          <p:cNvPr id="398" name="Shape 398"/>
          <p:cNvPicPr preferRelativeResize="0"/>
          <p:nvPr/>
        </p:nvPicPr>
        <p:blipFill>
          <a:blip r:embed="rId4">
            <a:alphaModFix/>
          </a:blip>
          <a:stretch>
            <a:fillRect/>
          </a:stretch>
        </p:blipFill>
        <p:spPr>
          <a:xfrm>
            <a:off x="7129850" y="1527999"/>
            <a:ext cx="449300" cy="449300"/>
          </a:xfrm>
          <a:prstGeom prst="rect">
            <a:avLst/>
          </a:prstGeom>
          <a:noFill/>
          <a:ln>
            <a:noFill/>
          </a:ln>
        </p:spPr>
      </p:pic>
      <p:pic>
        <p:nvPicPr>
          <p:cNvPr id="399" name="Shape 399"/>
          <p:cNvPicPr preferRelativeResize="0"/>
          <p:nvPr/>
        </p:nvPicPr>
        <p:blipFill>
          <a:blip r:embed="rId4">
            <a:alphaModFix/>
          </a:blip>
          <a:stretch>
            <a:fillRect/>
          </a:stretch>
        </p:blipFill>
        <p:spPr>
          <a:xfrm>
            <a:off x="7129850" y="3369149"/>
            <a:ext cx="449300" cy="449300"/>
          </a:xfrm>
          <a:prstGeom prst="rect">
            <a:avLst/>
          </a:prstGeom>
          <a:noFill/>
          <a:ln>
            <a:noFill/>
          </a:ln>
        </p:spPr>
      </p:pic>
      <p:pic>
        <p:nvPicPr>
          <p:cNvPr id="400" name="Shape 400"/>
          <p:cNvPicPr preferRelativeResize="0"/>
          <p:nvPr/>
        </p:nvPicPr>
        <p:blipFill>
          <a:blip r:embed="rId5">
            <a:alphaModFix/>
          </a:blip>
          <a:stretch>
            <a:fillRect/>
          </a:stretch>
        </p:blipFill>
        <p:spPr>
          <a:xfrm>
            <a:off x="2832224" y="1286172"/>
            <a:ext cx="3645987" cy="355787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ctrTitle" idx="4294967295"/>
          </p:nvPr>
        </p:nvSpPr>
        <p:spPr>
          <a:xfrm>
            <a:off x="0" y="-14350"/>
            <a:ext cx="9144000" cy="1102500"/>
          </a:xfrm>
          <a:prstGeom prst="rect">
            <a:avLst/>
          </a:prstGeom>
          <a:noFill/>
          <a:ln>
            <a:noFill/>
          </a:ln>
        </p:spPr>
        <p:txBody>
          <a:bodyPr lIns="45700" tIns="45700" rIns="45700" bIns="45700" anchor="ctr" anchorCtr="0">
            <a:noAutofit/>
          </a:bodyPr>
          <a:lstStyle/>
          <a:p>
            <a:pPr marL="0" marR="0" lvl="0" indent="0" rtl="0">
              <a:lnSpc>
                <a:spcPct val="100000"/>
              </a:lnSpc>
              <a:spcBef>
                <a:spcPts val="0"/>
              </a:spcBef>
              <a:spcAft>
                <a:spcPts val="0"/>
              </a:spcAft>
              <a:buClr>
                <a:srgbClr val="000000"/>
              </a:buClr>
              <a:buSzPct val="25000"/>
              <a:buFont typeface="Calibri"/>
              <a:buNone/>
            </a:pPr>
            <a:r>
              <a:rPr lang="en-US" sz="2000" b="1" i="0" u="none" strike="noStrike" cap="none">
                <a:solidFill>
                  <a:srgbClr val="000000"/>
                </a:solidFill>
                <a:latin typeface="Arial"/>
                <a:ea typeface="Arial"/>
                <a:cs typeface="Arial"/>
                <a:sym typeface="Arial"/>
              </a:rPr>
              <a:t>Что отличает </a:t>
            </a:r>
            <a:r>
              <a:rPr lang="en-US" sz="2000" i="1" u="none" strike="noStrike" cap="none">
                <a:solidFill>
                  <a:srgbClr val="000000"/>
                </a:solidFill>
                <a:latin typeface="Georgia"/>
                <a:ea typeface="Georgia"/>
                <a:cs typeface="Georgia"/>
                <a:sym typeface="Georgia"/>
              </a:rPr>
              <a:t>финансово</a:t>
            </a:r>
            <a:r>
              <a:rPr lang="en-US" sz="2000" b="1">
                <a:latin typeface="Arial"/>
                <a:ea typeface="Arial"/>
                <a:cs typeface="Arial"/>
                <a:sym typeface="Arial"/>
              </a:rPr>
              <a:t> </a:t>
            </a:r>
            <a:r>
              <a:rPr lang="en-US" sz="2000" b="1" i="0" u="none" strike="noStrike" cap="none">
                <a:solidFill>
                  <a:srgbClr val="000000"/>
                </a:solidFill>
                <a:latin typeface="Arial"/>
                <a:ea typeface="Arial"/>
                <a:cs typeface="Arial"/>
                <a:sym typeface="Arial"/>
              </a:rPr>
              <a:t>грамотного человека?</a:t>
            </a:r>
          </a:p>
        </p:txBody>
      </p:sp>
      <p:pic>
        <p:nvPicPr>
          <p:cNvPr id="82" name="Shape 82"/>
          <p:cNvPicPr preferRelativeResize="0"/>
          <p:nvPr/>
        </p:nvPicPr>
        <p:blipFill>
          <a:blip r:embed="rId3">
            <a:alphaModFix/>
          </a:blip>
          <a:stretch>
            <a:fillRect/>
          </a:stretch>
        </p:blipFill>
        <p:spPr>
          <a:xfrm>
            <a:off x="3766916" y="1136929"/>
            <a:ext cx="1202692" cy="3280958"/>
          </a:xfrm>
          <a:prstGeom prst="rect">
            <a:avLst/>
          </a:prstGeom>
          <a:noFill/>
          <a:ln>
            <a:noFill/>
          </a:ln>
        </p:spPr>
      </p:pic>
      <p:pic>
        <p:nvPicPr>
          <p:cNvPr id="83" name="Shape 83"/>
          <p:cNvPicPr preferRelativeResize="0"/>
          <p:nvPr/>
        </p:nvPicPr>
        <p:blipFill>
          <a:blip r:embed="rId4">
            <a:alphaModFix/>
          </a:blip>
          <a:stretch>
            <a:fillRect/>
          </a:stretch>
        </p:blipFill>
        <p:spPr>
          <a:xfrm>
            <a:off x="2286532" y="1118737"/>
            <a:ext cx="733765" cy="733765"/>
          </a:xfrm>
          <a:prstGeom prst="rect">
            <a:avLst/>
          </a:prstGeom>
          <a:noFill/>
          <a:ln>
            <a:noFill/>
          </a:ln>
        </p:spPr>
      </p:pic>
      <p:pic>
        <p:nvPicPr>
          <p:cNvPr id="84" name="Shape 84"/>
          <p:cNvPicPr preferRelativeResize="0"/>
          <p:nvPr/>
        </p:nvPicPr>
        <p:blipFill>
          <a:blip r:embed="rId5">
            <a:alphaModFix/>
          </a:blip>
          <a:stretch>
            <a:fillRect/>
          </a:stretch>
        </p:blipFill>
        <p:spPr>
          <a:xfrm>
            <a:off x="850258" y="2006453"/>
            <a:ext cx="733765" cy="733765"/>
          </a:xfrm>
          <a:prstGeom prst="rect">
            <a:avLst/>
          </a:prstGeom>
          <a:noFill/>
          <a:ln>
            <a:noFill/>
          </a:ln>
        </p:spPr>
      </p:pic>
      <p:pic>
        <p:nvPicPr>
          <p:cNvPr id="85" name="Shape 85"/>
          <p:cNvPicPr preferRelativeResize="0"/>
          <p:nvPr/>
        </p:nvPicPr>
        <p:blipFill>
          <a:blip r:embed="rId6">
            <a:alphaModFix/>
          </a:blip>
          <a:stretch>
            <a:fillRect/>
          </a:stretch>
        </p:blipFill>
        <p:spPr>
          <a:xfrm>
            <a:off x="2253882" y="3177056"/>
            <a:ext cx="733765" cy="733765"/>
          </a:xfrm>
          <a:prstGeom prst="rect">
            <a:avLst/>
          </a:prstGeom>
          <a:noFill/>
          <a:ln>
            <a:noFill/>
          </a:ln>
        </p:spPr>
      </p:pic>
      <p:pic>
        <p:nvPicPr>
          <p:cNvPr id="86" name="Shape 86"/>
          <p:cNvPicPr preferRelativeResize="0"/>
          <p:nvPr/>
        </p:nvPicPr>
        <p:blipFill>
          <a:blip r:embed="rId7">
            <a:alphaModFix/>
          </a:blip>
          <a:stretch>
            <a:fillRect/>
          </a:stretch>
        </p:blipFill>
        <p:spPr>
          <a:xfrm>
            <a:off x="5463510" y="1118737"/>
            <a:ext cx="733765" cy="733765"/>
          </a:xfrm>
          <a:prstGeom prst="rect">
            <a:avLst/>
          </a:prstGeom>
          <a:noFill/>
          <a:ln>
            <a:noFill/>
          </a:ln>
        </p:spPr>
      </p:pic>
      <p:pic>
        <p:nvPicPr>
          <p:cNvPr id="87" name="Shape 87"/>
          <p:cNvPicPr preferRelativeResize="0"/>
          <p:nvPr/>
        </p:nvPicPr>
        <p:blipFill>
          <a:blip r:embed="rId8">
            <a:alphaModFix/>
          </a:blip>
          <a:stretch>
            <a:fillRect/>
          </a:stretch>
        </p:blipFill>
        <p:spPr>
          <a:xfrm>
            <a:off x="7043568" y="2026062"/>
            <a:ext cx="733765" cy="733765"/>
          </a:xfrm>
          <a:prstGeom prst="rect">
            <a:avLst/>
          </a:prstGeom>
          <a:noFill/>
          <a:ln>
            <a:noFill/>
          </a:ln>
        </p:spPr>
      </p:pic>
      <p:pic>
        <p:nvPicPr>
          <p:cNvPr id="88" name="Shape 88"/>
          <p:cNvPicPr preferRelativeResize="0"/>
          <p:nvPr/>
        </p:nvPicPr>
        <p:blipFill>
          <a:blip r:embed="rId9">
            <a:alphaModFix/>
          </a:blip>
          <a:stretch>
            <a:fillRect/>
          </a:stretch>
        </p:blipFill>
        <p:spPr>
          <a:xfrm>
            <a:off x="5545402" y="3214615"/>
            <a:ext cx="733765" cy="733765"/>
          </a:xfrm>
          <a:prstGeom prst="rect">
            <a:avLst/>
          </a:prstGeom>
          <a:noFill/>
          <a:ln>
            <a:noFill/>
          </a:ln>
        </p:spPr>
      </p:pic>
      <p:sp>
        <p:nvSpPr>
          <p:cNvPr id="89" name="Shape 89"/>
          <p:cNvSpPr/>
          <p:nvPr/>
        </p:nvSpPr>
        <p:spPr>
          <a:xfrm>
            <a:off x="1790649" y="1906475"/>
            <a:ext cx="1748100" cy="719100"/>
          </a:xfrm>
          <a:prstGeom prst="rect">
            <a:avLst/>
          </a:prstGeom>
          <a:noFill/>
          <a:ln>
            <a:noFill/>
          </a:ln>
        </p:spPr>
        <p:txBody>
          <a:bodyPr lIns="45700" tIns="45700" rIns="45700" bIns="45700" anchor="t" anchorCtr="0">
            <a:noAutofit/>
          </a:bodyPr>
          <a:lstStyle/>
          <a:p>
            <a:pPr marL="0" marR="0" lvl="0" indent="0" algn="ctr" rtl="0">
              <a:lnSpc>
                <a:spcPct val="115000"/>
              </a:lnSpc>
              <a:spcBef>
                <a:spcPts val="0"/>
              </a:spcBef>
              <a:spcAft>
                <a:spcPts val="0"/>
              </a:spcAft>
              <a:buClr>
                <a:srgbClr val="000000"/>
              </a:buClr>
              <a:buFont typeface="Calibri"/>
              <a:buNone/>
            </a:pPr>
            <a:r>
              <a:rPr lang="en-US"/>
              <a:t>Ведёт учет доходов </a:t>
            </a:r>
            <a:br>
              <a:rPr lang="en-US"/>
            </a:br>
            <a:r>
              <a:rPr lang="en-US"/>
              <a:t>и расходов</a:t>
            </a:r>
          </a:p>
        </p:txBody>
      </p:sp>
      <p:sp>
        <p:nvSpPr>
          <p:cNvPr id="90" name="Shape 90"/>
          <p:cNvSpPr/>
          <p:nvPr/>
        </p:nvSpPr>
        <p:spPr>
          <a:xfrm>
            <a:off x="555982" y="2821614"/>
            <a:ext cx="1343100" cy="437700"/>
          </a:xfrm>
          <a:prstGeom prst="rect">
            <a:avLst/>
          </a:prstGeom>
          <a:noFill/>
          <a:ln>
            <a:noFill/>
          </a:ln>
        </p:spPr>
        <p:txBody>
          <a:bodyPr lIns="45700" tIns="45700" rIns="45700" bIns="45700" anchor="t" anchorCtr="0">
            <a:noAutofit/>
          </a:bodyPr>
          <a:lstStyle/>
          <a:p>
            <a:pPr marL="0" marR="0" lvl="0" indent="0" algn="ctr" rtl="0">
              <a:lnSpc>
                <a:spcPct val="115000"/>
              </a:lnSpc>
              <a:spcBef>
                <a:spcPts val="0"/>
              </a:spcBef>
              <a:spcAft>
                <a:spcPts val="0"/>
              </a:spcAft>
              <a:buClr>
                <a:srgbClr val="000000"/>
              </a:buClr>
              <a:buFont typeface="Calibri"/>
              <a:buNone/>
            </a:pPr>
            <a:r>
              <a:rPr lang="en-US"/>
              <a:t>Знает свои права</a:t>
            </a:r>
          </a:p>
        </p:txBody>
      </p:sp>
      <p:sp>
        <p:nvSpPr>
          <p:cNvPr id="91" name="Shape 91"/>
          <p:cNvSpPr/>
          <p:nvPr/>
        </p:nvSpPr>
        <p:spPr>
          <a:xfrm>
            <a:off x="1710775" y="4010175"/>
            <a:ext cx="1797000" cy="719100"/>
          </a:xfrm>
          <a:prstGeom prst="rect">
            <a:avLst/>
          </a:prstGeom>
          <a:noFill/>
          <a:ln>
            <a:noFill/>
          </a:ln>
        </p:spPr>
        <p:txBody>
          <a:bodyPr lIns="45700" tIns="45700" rIns="45700" bIns="45700" anchor="t" anchorCtr="0">
            <a:noAutofit/>
          </a:bodyPr>
          <a:lstStyle/>
          <a:p>
            <a:pPr marL="0" marR="0" lvl="0" indent="0" algn="ctr" rtl="0">
              <a:lnSpc>
                <a:spcPct val="115000"/>
              </a:lnSpc>
              <a:spcBef>
                <a:spcPts val="0"/>
              </a:spcBef>
              <a:spcAft>
                <a:spcPts val="0"/>
              </a:spcAft>
              <a:buClr>
                <a:srgbClr val="000000"/>
              </a:buClr>
              <a:buFont typeface="Calibri"/>
              <a:buNone/>
            </a:pPr>
            <a:r>
              <a:rPr lang="en-US"/>
              <a:t>Владеет актуальной информацией </a:t>
            </a:r>
            <a:br>
              <a:rPr lang="en-US"/>
            </a:br>
            <a:r>
              <a:rPr lang="en-US"/>
              <a:t>о финансах</a:t>
            </a:r>
          </a:p>
        </p:txBody>
      </p:sp>
      <p:sp>
        <p:nvSpPr>
          <p:cNvPr id="92" name="Shape 92"/>
          <p:cNvSpPr/>
          <p:nvPr/>
        </p:nvSpPr>
        <p:spPr>
          <a:xfrm>
            <a:off x="5109225" y="4010175"/>
            <a:ext cx="1662600" cy="719100"/>
          </a:xfrm>
          <a:prstGeom prst="rect">
            <a:avLst/>
          </a:prstGeom>
          <a:noFill/>
          <a:ln>
            <a:noFill/>
          </a:ln>
        </p:spPr>
        <p:txBody>
          <a:bodyPr lIns="45700" tIns="45700" rIns="45700" bIns="45700" anchor="t" anchorCtr="0">
            <a:noAutofit/>
          </a:bodyPr>
          <a:lstStyle/>
          <a:p>
            <a:pPr marL="0" marR="0" lvl="0" indent="0" algn="ctr" rtl="0">
              <a:lnSpc>
                <a:spcPct val="115000"/>
              </a:lnSpc>
              <a:spcBef>
                <a:spcPts val="0"/>
              </a:spcBef>
              <a:spcAft>
                <a:spcPts val="0"/>
              </a:spcAft>
              <a:buClr>
                <a:srgbClr val="000000"/>
              </a:buClr>
              <a:buFont typeface="Calibri"/>
              <a:buNone/>
            </a:pPr>
            <a:r>
              <a:rPr lang="en-US"/>
              <a:t>Умеет выбирать финансовые услуги</a:t>
            </a:r>
          </a:p>
        </p:txBody>
      </p:sp>
      <p:sp>
        <p:nvSpPr>
          <p:cNvPr id="93" name="Shape 93"/>
          <p:cNvSpPr/>
          <p:nvPr/>
        </p:nvSpPr>
        <p:spPr>
          <a:xfrm>
            <a:off x="6533400" y="2821625"/>
            <a:ext cx="1748100" cy="437700"/>
          </a:xfrm>
          <a:prstGeom prst="rect">
            <a:avLst/>
          </a:prstGeom>
          <a:noFill/>
          <a:ln>
            <a:noFill/>
          </a:ln>
        </p:spPr>
        <p:txBody>
          <a:bodyPr lIns="45700" tIns="45700" rIns="45700" bIns="45700" anchor="t" anchorCtr="0">
            <a:noAutofit/>
          </a:bodyPr>
          <a:lstStyle/>
          <a:p>
            <a:pPr marL="0" marR="0" lvl="0" indent="0" algn="ctr" rtl="0">
              <a:lnSpc>
                <a:spcPct val="115000"/>
              </a:lnSpc>
              <a:spcBef>
                <a:spcPts val="0"/>
              </a:spcBef>
              <a:spcAft>
                <a:spcPts val="0"/>
              </a:spcAft>
              <a:buClr>
                <a:srgbClr val="000000"/>
              </a:buClr>
              <a:buFont typeface="Calibri"/>
              <a:buNone/>
            </a:pPr>
            <a:r>
              <a:rPr lang="en-US"/>
              <a:t>Тратит меньше, </a:t>
            </a:r>
            <a:br>
              <a:rPr lang="en-US"/>
            </a:br>
            <a:r>
              <a:rPr lang="en-US"/>
              <a:t>чем зарабатывает</a:t>
            </a:r>
          </a:p>
        </p:txBody>
      </p:sp>
      <p:sp>
        <p:nvSpPr>
          <p:cNvPr id="94" name="Shape 94"/>
          <p:cNvSpPr/>
          <p:nvPr/>
        </p:nvSpPr>
        <p:spPr>
          <a:xfrm>
            <a:off x="5164580" y="1906478"/>
            <a:ext cx="1343100" cy="719100"/>
          </a:xfrm>
          <a:prstGeom prst="rect">
            <a:avLst/>
          </a:prstGeom>
          <a:noFill/>
          <a:ln>
            <a:noFill/>
          </a:ln>
        </p:spPr>
        <p:txBody>
          <a:bodyPr lIns="45700" tIns="45700" rIns="45700" bIns="45700" anchor="t" anchorCtr="0">
            <a:noAutofit/>
          </a:bodyPr>
          <a:lstStyle/>
          <a:p>
            <a:pPr marL="0" marR="0" lvl="0" indent="0" algn="ctr" rtl="0">
              <a:lnSpc>
                <a:spcPct val="115000"/>
              </a:lnSpc>
              <a:spcBef>
                <a:spcPts val="0"/>
              </a:spcBef>
              <a:spcAft>
                <a:spcPts val="0"/>
              </a:spcAft>
              <a:buClr>
                <a:srgbClr val="000000"/>
              </a:buClr>
              <a:buFont typeface="Calibri"/>
              <a:buNone/>
            </a:pPr>
            <a:r>
              <a:rPr lang="en-US"/>
              <a:t>Имеет</a:t>
            </a:r>
            <a:br>
              <a:rPr lang="en-US"/>
            </a:br>
            <a:r>
              <a:rPr lang="en-US"/>
              <a:t>сбережения</a:t>
            </a:r>
          </a:p>
        </p:txBody>
      </p:sp>
      <p:pic>
        <p:nvPicPr>
          <p:cNvPr id="95" name="Shape 95"/>
          <p:cNvPicPr preferRelativeResize="0"/>
          <p:nvPr/>
        </p:nvPicPr>
        <p:blipFill rotWithShape="1">
          <a:blip r:embed="rId10">
            <a:alphaModFix/>
          </a:blip>
          <a:srcRect r="5864"/>
          <a:stretch/>
        </p:blipFill>
        <p:spPr>
          <a:xfrm>
            <a:off x="7461525" y="4447199"/>
            <a:ext cx="1457100" cy="696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p:nvPr/>
        </p:nvSpPr>
        <p:spPr>
          <a:xfrm>
            <a:off x="691550" y="1088150"/>
            <a:ext cx="3605700" cy="3605700"/>
          </a:xfrm>
          <a:prstGeom prst="ellipse">
            <a:avLst/>
          </a:prstGeom>
          <a:solidFill>
            <a:srgbClr val="F3D9C7">
              <a:alpha val="40850"/>
            </a:srgbClr>
          </a:solidFill>
          <a:ln>
            <a:noFill/>
          </a:ln>
        </p:spPr>
        <p:txBody>
          <a:bodyPr lIns="91425" tIns="91425" rIns="91425" bIns="91425" anchor="ctr" anchorCtr="0">
            <a:noAutofit/>
          </a:bodyPr>
          <a:lstStyle/>
          <a:p>
            <a:pPr lvl="0">
              <a:spcBef>
                <a:spcPts val="0"/>
              </a:spcBef>
              <a:buNone/>
            </a:pPr>
            <a:endParaRPr/>
          </a:p>
        </p:txBody>
      </p:sp>
      <p:sp>
        <p:nvSpPr>
          <p:cNvPr id="101" name="Shape 101"/>
          <p:cNvSpPr/>
          <p:nvPr/>
        </p:nvSpPr>
        <p:spPr>
          <a:xfrm>
            <a:off x="5720824" y="3435212"/>
            <a:ext cx="1358699" cy="410100"/>
          </a:xfrm>
          <a:prstGeom prst="rect">
            <a:avLst/>
          </a:prstGeom>
          <a:noFill/>
          <a:ln>
            <a:noFill/>
          </a:ln>
        </p:spPr>
        <p:txBody>
          <a:bodyPr lIns="45700" tIns="45700" rIns="45700" bIns="45700" anchor="t" anchorCtr="0">
            <a:noAutofit/>
          </a:bodyPr>
          <a:lstStyle/>
          <a:p>
            <a:pPr marL="0" marR="0" lvl="0" indent="0" rtl="0">
              <a:lnSpc>
                <a:spcPct val="100000"/>
              </a:lnSpc>
              <a:spcBef>
                <a:spcPts val="0"/>
              </a:spcBef>
              <a:spcAft>
                <a:spcPts val="0"/>
              </a:spcAft>
              <a:buClr>
                <a:srgbClr val="000000"/>
              </a:buClr>
              <a:buSzPct val="25000"/>
              <a:buFont typeface="Calibri"/>
              <a:buNone/>
            </a:pPr>
            <a:r>
              <a:rPr lang="en-US" sz="1700" b="0" i="0" u="none" strike="noStrike" cap="none">
                <a:solidFill>
                  <a:srgbClr val="000000"/>
                </a:solidFill>
                <a:latin typeface="Calibri"/>
                <a:ea typeface="Calibri"/>
                <a:cs typeface="Calibri"/>
                <a:sym typeface="Calibri"/>
              </a:rPr>
              <a:t>Дисциплина </a:t>
            </a:r>
          </a:p>
          <a:p>
            <a:pPr marL="0" marR="0" lvl="0" indent="0" rtl="0">
              <a:lnSpc>
                <a:spcPct val="100000"/>
              </a:lnSpc>
              <a:spcBef>
                <a:spcPts val="0"/>
              </a:spcBef>
              <a:spcAft>
                <a:spcPts val="0"/>
              </a:spcAft>
              <a:buClr>
                <a:srgbClr val="000000"/>
              </a:buClr>
              <a:buFont typeface="Calibri"/>
              <a:buNone/>
            </a:pPr>
            <a:endParaRPr sz="1700"/>
          </a:p>
        </p:txBody>
      </p:sp>
      <p:sp>
        <p:nvSpPr>
          <p:cNvPr id="102" name="Shape 102"/>
          <p:cNvSpPr txBox="1">
            <a:spLocks noGrp="1"/>
          </p:cNvSpPr>
          <p:nvPr>
            <p:ph type="ctrTitle" idx="4294967295"/>
          </p:nvPr>
        </p:nvSpPr>
        <p:spPr>
          <a:xfrm>
            <a:off x="0" y="-14350"/>
            <a:ext cx="9144000" cy="1102500"/>
          </a:xfrm>
          <a:prstGeom prst="rect">
            <a:avLst/>
          </a:prstGeom>
          <a:noFill/>
          <a:ln>
            <a:noFill/>
          </a:ln>
        </p:spPr>
        <p:txBody>
          <a:bodyPr lIns="45700" tIns="45700" rIns="45700" bIns="45700" anchor="ctr" anchorCtr="0">
            <a:noAutofit/>
          </a:bodyPr>
          <a:lstStyle/>
          <a:p>
            <a:pPr marL="0" marR="0" lvl="0" indent="0" rtl="0">
              <a:lnSpc>
                <a:spcPct val="100000"/>
              </a:lnSpc>
              <a:spcBef>
                <a:spcPts val="0"/>
              </a:spcBef>
              <a:spcAft>
                <a:spcPts val="0"/>
              </a:spcAft>
              <a:buClr>
                <a:srgbClr val="000000"/>
              </a:buClr>
              <a:buSzPct val="25000"/>
              <a:buFont typeface="Calibri"/>
              <a:buNone/>
            </a:pPr>
            <a:r>
              <a:rPr lang="en-US" sz="2000" b="1">
                <a:latin typeface="Arial"/>
                <a:ea typeface="Arial"/>
                <a:cs typeface="Arial"/>
                <a:sym typeface="Arial"/>
              </a:rPr>
              <a:t>Из чего состоит</a:t>
            </a:r>
            <a:r>
              <a:rPr lang="en-US" sz="2000" b="1" i="0" u="none" strike="noStrike" cap="none">
                <a:solidFill>
                  <a:srgbClr val="000000"/>
                </a:solidFill>
                <a:latin typeface="Arial"/>
                <a:ea typeface="Arial"/>
                <a:cs typeface="Arial"/>
                <a:sym typeface="Arial"/>
              </a:rPr>
              <a:t> </a:t>
            </a:r>
            <a:r>
              <a:rPr lang="en-US" sz="2000" i="1">
                <a:latin typeface="Georgia"/>
                <a:ea typeface="Georgia"/>
                <a:cs typeface="Georgia"/>
                <a:sym typeface="Georgia"/>
              </a:rPr>
              <a:t>финансовый</a:t>
            </a:r>
            <a:r>
              <a:rPr lang="en-US" sz="2000" b="1">
                <a:latin typeface="Arial"/>
                <a:ea typeface="Arial"/>
                <a:cs typeface="Arial"/>
                <a:sym typeface="Arial"/>
              </a:rPr>
              <a:t> успех</a:t>
            </a:r>
            <a:r>
              <a:rPr lang="en-US" sz="2000" b="1" i="0" u="none" strike="noStrike" cap="none">
                <a:solidFill>
                  <a:srgbClr val="000000"/>
                </a:solidFill>
                <a:latin typeface="Arial"/>
                <a:ea typeface="Arial"/>
                <a:cs typeface="Arial"/>
                <a:sym typeface="Arial"/>
              </a:rPr>
              <a:t>?</a:t>
            </a:r>
          </a:p>
        </p:txBody>
      </p:sp>
      <p:pic>
        <p:nvPicPr>
          <p:cNvPr id="103" name="Shape 103"/>
          <p:cNvPicPr preferRelativeResize="0"/>
          <p:nvPr/>
        </p:nvPicPr>
        <p:blipFill rotWithShape="1">
          <a:blip r:embed="rId3">
            <a:alphaModFix/>
          </a:blip>
          <a:srcRect r="5864"/>
          <a:stretch/>
        </p:blipFill>
        <p:spPr>
          <a:xfrm>
            <a:off x="7461525" y="4447199"/>
            <a:ext cx="1457100" cy="696300"/>
          </a:xfrm>
          <a:prstGeom prst="rect">
            <a:avLst/>
          </a:prstGeom>
          <a:noFill/>
          <a:ln>
            <a:noFill/>
          </a:ln>
        </p:spPr>
      </p:pic>
      <p:sp>
        <p:nvSpPr>
          <p:cNvPr id="104" name="Shape 104"/>
          <p:cNvSpPr/>
          <p:nvPr/>
        </p:nvSpPr>
        <p:spPr>
          <a:xfrm>
            <a:off x="5720824" y="2540012"/>
            <a:ext cx="2771999" cy="652200"/>
          </a:xfrm>
          <a:prstGeom prst="rect">
            <a:avLst/>
          </a:prstGeom>
          <a:noFill/>
          <a:ln>
            <a:noFill/>
          </a:ln>
        </p:spPr>
        <p:txBody>
          <a:bodyPr lIns="45700" tIns="45700" rIns="45700" bIns="45700" anchor="t" anchorCtr="0">
            <a:noAutofit/>
          </a:bodyPr>
          <a:lstStyle/>
          <a:p>
            <a:pPr lvl="0" rtl="0">
              <a:spcBef>
                <a:spcPts val="0"/>
              </a:spcBef>
              <a:buClr>
                <a:schemeClr val="dk1"/>
              </a:buClr>
              <a:buSzPct val="25000"/>
              <a:buFont typeface="Calibri"/>
              <a:buNone/>
            </a:pPr>
            <a:r>
              <a:rPr lang="en-US" sz="1700">
                <a:solidFill>
                  <a:schemeClr val="dk1"/>
                </a:solidFill>
                <a:latin typeface="Calibri"/>
                <a:ea typeface="Calibri"/>
                <a:cs typeface="Calibri"/>
                <a:sym typeface="Calibri"/>
              </a:rPr>
              <a:t>Расстановка приоритетов</a:t>
            </a:r>
          </a:p>
          <a:p>
            <a:pPr lvl="0" rtl="0">
              <a:spcBef>
                <a:spcPts val="0"/>
              </a:spcBef>
              <a:buClr>
                <a:schemeClr val="dk1"/>
              </a:buClr>
              <a:buFont typeface="Calibri"/>
              <a:buNone/>
            </a:pPr>
            <a:endParaRPr sz="1700">
              <a:latin typeface="Calibri"/>
              <a:ea typeface="Calibri"/>
              <a:cs typeface="Calibri"/>
              <a:sym typeface="Calibri"/>
            </a:endParaRPr>
          </a:p>
        </p:txBody>
      </p:sp>
      <p:sp>
        <p:nvSpPr>
          <p:cNvPr id="105" name="Shape 105"/>
          <p:cNvSpPr/>
          <p:nvPr/>
        </p:nvSpPr>
        <p:spPr>
          <a:xfrm>
            <a:off x="5720824" y="1599500"/>
            <a:ext cx="1771799" cy="360600"/>
          </a:xfrm>
          <a:prstGeom prst="rect">
            <a:avLst/>
          </a:prstGeom>
          <a:noFill/>
          <a:ln>
            <a:noFill/>
          </a:ln>
        </p:spPr>
        <p:txBody>
          <a:bodyPr lIns="45700" tIns="45700" rIns="45700" bIns="45700" anchor="t" anchorCtr="0">
            <a:noAutofit/>
          </a:bodyPr>
          <a:lstStyle/>
          <a:p>
            <a:pPr lvl="0" rtl="0">
              <a:spcBef>
                <a:spcPts val="0"/>
              </a:spcBef>
              <a:buClr>
                <a:schemeClr val="dk1"/>
              </a:buClr>
              <a:buSzPct val="25000"/>
              <a:buFont typeface="Calibri"/>
              <a:buNone/>
            </a:pPr>
            <a:r>
              <a:rPr lang="en-US" sz="1700">
                <a:solidFill>
                  <a:schemeClr val="dk1"/>
                </a:solidFill>
                <a:latin typeface="Calibri"/>
                <a:ea typeface="Calibri"/>
                <a:cs typeface="Calibri"/>
                <a:sym typeface="Calibri"/>
              </a:rPr>
              <a:t>Контроль рисков</a:t>
            </a:r>
          </a:p>
        </p:txBody>
      </p:sp>
      <p:pic>
        <p:nvPicPr>
          <p:cNvPr id="106" name="Shape 106"/>
          <p:cNvPicPr preferRelativeResize="0"/>
          <p:nvPr/>
        </p:nvPicPr>
        <p:blipFill>
          <a:blip r:embed="rId4">
            <a:alphaModFix/>
          </a:blip>
          <a:stretch>
            <a:fillRect/>
          </a:stretch>
        </p:blipFill>
        <p:spPr>
          <a:xfrm>
            <a:off x="5098846" y="2502362"/>
            <a:ext cx="462299" cy="462299"/>
          </a:xfrm>
          <a:prstGeom prst="rect">
            <a:avLst/>
          </a:prstGeom>
          <a:noFill/>
          <a:ln>
            <a:noFill/>
          </a:ln>
        </p:spPr>
      </p:pic>
      <p:pic>
        <p:nvPicPr>
          <p:cNvPr id="107" name="Shape 107"/>
          <p:cNvPicPr preferRelativeResize="0"/>
          <p:nvPr/>
        </p:nvPicPr>
        <p:blipFill>
          <a:blip r:embed="rId4">
            <a:alphaModFix/>
          </a:blip>
          <a:stretch>
            <a:fillRect/>
          </a:stretch>
        </p:blipFill>
        <p:spPr>
          <a:xfrm>
            <a:off x="5098846" y="1564099"/>
            <a:ext cx="462299" cy="462299"/>
          </a:xfrm>
          <a:prstGeom prst="rect">
            <a:avLst/>
          </a:prstGeom>
          <a:noFill/>
          <a:ln>
            <a:noFill/>
          </a:ln>
        </p:spPr>
      </p:pic>
      <p:pic>
        <p:nvPicPr>
          <p:cNvPr id="108" name="Shape 108"/>
          <p:cNvPicPr preferRelativeResize="0"/>
          <p:nvPr/>
        </p:nvPicPr>
        <p:blipFill>
          <a:blip r:embed="rId4">
            <a:alphaModFix/>
          </a:blip>
          <a:stretch>
            <a:fillRect/>
          </a:stretch>
        </p:blipFill>
        <p:spPr>
          <a:xfrm>
            <a:off x="5098846" y="3409137"/>
            <a:ext cx="462299" cy="462299"/>
          </a:xfrm>
          <a:prstGeom prst="rect">
            <a:avLst/>
          </a:prstGeom>
          <a:noFill/>
          <a:ln>
            <a:noFill/>
          </a:ln>
        </p:spPr>
      </p:pic>
      <p:pic>
        <p:nvPicPr>
          <p:cNvPr id="109" name="Shape 109"/>
          <p:cNvPicPr preferRelativeResize="0"/>
          <p:nvPr/>
        </p:nvPicPr>
        <p:blipFill>
          <a:blip r:embed="rId5">
            <a:alphaModFix/>
          </a:blip>
          <a:stretch>
            <a:fillRect/>
          </a:stretch>
        </p:blipFill>
        <p:spPr>
          <a:xfrm>
            <a:off x="1060475" y="1391872"/>
            <a:ext cx="2994550" cy="2450953"/>
          </a:xfrm>
          <a:prstGeom prst="rect">
            <a:avLst/>
          </a:prstGeom>
          <a:noFill/>
          <a:ln>
            <a:noFill/>
          </a:ln>
        </p:spPr>
      </p:pic>
      <p:cxnSp>
        <p:nvCxnSpPr>
          <p:cNvPr id="110" name="Shape 110"/>
          <p:cNvCxnSpPr/>
          <p:nvPr/>
        </p:nvCxnSpPr>
        <p:spPr>
          <a:xfrm flipH="1">
            <a:off x="4406087" y="1903275"/>
            <a:ext cx="515400" cy="197400"/>
          </a:xfrm>
          <a:prstGeom prst="straightConnector1">
            <a:avLst/>
          </a:prstGeom>
          <a:noFill/>
          <a:ln w="28575" cap="flat" cmpd="sng">
            <a:solidFill>
              <a:srgbClr val="F3D9C7"/>
            </a:solidFill>
            <a:prstDash val="solid"/>
            <a:round/>
            <a:headEnd type="none" w="lg" len="lg"/>
            <a:tailEnd type="none" w="lg" len="lg"/>
          </a:ln>
        </p:spPr>
      </p:cxnSp>
      <p:cxnSp>
        <p:nvCxnSpPr>
          <p:cNvPr id="111" name="Shape 111"/>
          <p:cNvCxnSpPr/>
          <p:nvPr/>
        </p:nvCxnSpPr>
        <p:spPr>
          <a:xfrm rot="10800000">
            <a:off x="4505144" y="2733500"/>
            <a:ext cx="380700" cy="0"/>
          </a:xfrm>
          <a:prstGeom prst="straightConnector1">
            <a:avLst/>
          </a:prstGeom>
          <a:noFill/>
          <a:ln w="28575" cap="flat" cmpd="sng">
            <a:solidFill>
              <a:srgbClr val="F3D9C7"/>
            </a:solidFill>
            <a:prstDash val="solid"/>
            <a:round/>
            <a:headEnd type="none" w="lg" len="lg"/>
            <a:tailEnd type="none" w="lg" len="lg"/>
          </a:ln>
        </p:spPr>
      </p:cxnSp>
      <p:cxnSp>
        <p:nvCxnSpPr>
          <p:cNvPr id="112" name="Shape 112"/>
          <p:cNvCxnSpPr/>
          <p:nvPr/>
        </p:nvCxnSpPr>
        <p:spPr>
          <a:xfrm rot="10800000">
            <a:off x="4410377" y="3393800"/>
            <a:ext cx="508800" cy="194700"/>
          </a:xfrm>
          <a:prstGeom prst="straightConnector1">
            <a:avLst/>
          </a:prstGeom>
          <a:noFill/>
          <a:ln w="28575" cap="flat" cmpd="sng">
            <a:solidFill>
              <a:srgbClr val="F3D9C7"/>
            </a:solidFill>
            <a:prstDash val="solid"/>
            <a:round/>
            <a:headEnd type="none" w="lg" len="lg"/>
            <a:tailEnd type="none" w="lg" len="lg"/>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Shape 117"/>
          <p:cNvPicPr preferRelativeResize="0"/>
          <p:nvPr/>
        </p:nvPicPr>
        <p:blipFill>
          <a:blip r:embed="rId3">
            <a:alphaModFix/>
          </a:blip>
          <a:stretch>
            <a:fillRect/>
          </a:stretch>
        </p:blipFill>
        <p:spPr>
          <a:xfrm>
            <a:off x="3024225" y="1887700"/>
            <a:ext cx="2517201" cy="2743749"/>
          </a:xfrm>
          <a:prstGeom prst="rect">
            <a:avLst/>
          </a:prstGeom>
          <a:noFill/>
          <a:ln>
            <a:noFill/>
          </a:ln>
        </p:spPr>
      </p:pic>
      <p:sp>
        <p:nvSpPr>
          <p:cNvPr id="118" name="Shape 118"/>
          <p:cNvSpPr/>
          <p:nvPr/>
        </p:nvSpPr>
        <p:spPr>
          <a:xfrm>
            <a:off x="1545200" y="2228525"/>
            <a:ext cx="1077600" cy="324300"/>
          </a:xfrm>
          <a:prstGeom prst="rect">
            <a:avLst/>
          </a:prstGeom>
          <a:noFill/>
          <a:ln>
            <a:noFill/>
          </a:ln>
        </p:spPr>
        <p:txBody>
          <a:bodyPr lIns="45700" tIns="45700" rIns="45700" bIns="45700" anchor="t" anchorCtr="0">
            <a:noAutofit/>
          </a:bodyPr>
          <a:lstStyle/>
          <a:p>
            <a:pPr marR="0" lvl="0" algn="r" rtl="0">
              <a:lnSpc>
                <a:spcPct val="115000"/>
              </a:lnSpc>
              <a:spcBef>
                <a:spcPts val="0"/>
              </a:spcBef>
              <a:spcAft>
                <a:spcPts val="0"/>
              </a:spcAft>
              <a:buNone/>
            </a:pPr>
            <a:r>
              <a:rPr lang="en-US"/>
              <a:t>Транспорт</a:t>
            </a:r>
          </a:p>
          <a:p>
            <a:pPr marR="0" lvl="0" algn="r" rtl="0">
              <a:lnSpc>
                <a:spcPct val="115000"/>
              </a:lnSpc>
              <a:spcBef>
                <a:spcPts val="0"/>
              </a:spcBef>
              <a:spcAft>
                <a:spcPts val="0"/>
              </a:spcAft>
              <a:buNone/>
            </a:pPr>
            <a:endParaRPr/>
          </a:p>
        </p:txBody>
      </p:sp>
      <p:pic>
        <p:nvPicPr>
          <p:cNvPr id="119" name="Shape 119"/>
          <p:cNvPicPr preferRelativeResize="0"/>
          <p:nvPr/>
        </p:nvPicPr>
        <p:blipFill>
          <a:blip r:embed="rId4">
            <a:alphaModFix/>
          </a:blip>
          <a:stretch>
            <a:fillRect/>
          </a:stretch>
        </p:blipFill>
        <p:spPr>
          <a:xfrm>
            <a:off x="5933850" y="2081900"/>
            <a:ext cx="2040550" cy="1769174"/>
          </a:xfrm>
          <a:prstGeom prst="rect">
            <a:avLst/>
          </a:prstGeom>
          <a:noFill/>
          <a:ln>
            <a:noFill/>
          </a:ln>
        </p:spPr>
      </p:pic>
      <p:pic>
        <p:nvPicPr>
          <p:cNvPr id="120" name="Shape 120"/>
          <p:cNvPicPr preferRelativeResize="0"/>
          <p:nvPr/>
        </p:nvPicPr>
        <p:blipFill rotWithShape="1">
          <a:blip r:embed="rId5">
            <a:alphaModFix/>
          </a:blip>
          <a:srcRect r="5864"/>
          <a:stretch/>
        </p:blipFill>
        <p:spPr>
          <a:xfrm>
            <a:off x="7461525" y="4447199"/>
            <a:ext cx="1457100" cy="696300"/>
          </a:xfrm>
          <a:prstGeom prst="rect">
            <a:avLst/>
          </a:prstGeom>
          <a:noFill/>
          <a:ln>
            <a:noFill/>
          </a:ln>
        </p:spPr>
      </p:pic>
      <p:sp>
        <p:nvSpPr>
          <p:cNvPr id="121" name="Shape 121"/>
          <p:cNvSpPr txBox="1">
            <a:spLocks noGrp="1"/>
          </p:cNvSpPr>
          <p:nvPr>
            <p:ph type="ctrTitle" idx="4294967295"/>
          </p:nvPr>
        </p:nvSpPr>
        <p:spPr>
          <a:xfrm>
            <a:off x="0" y="-14350"/>
            <a:ext cx="9144000" cy="1102500"/>
          </a:xfrm>
          <a:prstGeom prst="rect">
            <a:avLst/>
          </a:prstGeom>
          <a:noFill/>
          <a:ln>
            <a:noFill/>
          </a:ln>
        </p:spPr>
        <p:txBody>
          <a:bodyPr lIns="45700" tIns="45700" rIns="45700" bIns="45700" anchor="ctr" anchorCtr="0">
            <a:noAutofit/>
          </a:bodyPr>
          <a:lstStyle/>
          <a:p>
            <a:pPr marL="0" marR="0" lvl="0" indent="0" rtl="0">
              <a:lnSpc>
                <a:spcPct val="100000"/>
              </a:lnSpc>
              <a:spcBef>
                <a:spcPts val="0"/>
              </a:spcBef>
              <a:spcAft>
                <a:spcPts val="0"/>
              </a:spcAft>
              <a:buClr>
                <a:srgbClr val="000000"/>
              </a:buClr>
              <a:buSzPct val="25000"/>
              <a:buFont typeface="Calibri"/>
              <a:buNone/>
            </a:pPr>
            <a:r>
              <a:rPr lang="en-US" sz="2000" b="1">
                <a:latin typeface="Arial"/>
                <a:ea typeface="Arial"/>
                <a:cs typeface="Arial"/>
                <a:sym typeface="Arial"/>
              </a:rPr>
              <a:t>Как распоряжаются деньгами</a:t>
            </a:r>
            <a:r>
              <a:rPr lang="en-US" sz="2000" b="1" i="0" u="none" strike="noStrike" cap="none">
                <a:solidFill>
                  <a:srgbClr val="000000"/>
                </a:solidFill>
                <a:latin typeface="Arial"/>
                <a:ea typeface="Arial"/>
                <a:cs typeface="Arial"/>
                <a:sym typeface="Arial"/>
              </a:rPr>
              <a:t> </a:t>
            </a:r>
            <a:r>
              <a:rPr lang="en-US" sz="2000" i="1">
                <a:latin typeface="Georgia"/>
                <a:ea typeface="Georgia"/>
                <a:cs typeface="Georgia"/>
                <a:sym typeface="Georgia"/>
              </a:rPr>
              <a:t>взрослые</a:t>
            </a:r>
            <a:r>
              <a:rPr lang="en-US" sz="2000" i="1" u="none" strike="noStrike" cap="none">
                <a:solidFill>
                  <a:srgbClr val="000000"/>
                </a:solidFill>
                <a:latin typeface="Georgia"/>
                <a:ea typeface="Georgia"/>
                <a:cs typeface="Georgia"/>
                <a:sym typeface="Georgia"/>
              </a:rPr>
              <a:t>?</a:t>
            </a:r>
          </a:p>
        </p:txBody>
      </p:sp>
      <p:sp>
        <p:nvSpPr>
          <p:cNvPr id="122" name="Shape 122"/>
          <p:cNvSpPr/>
          <p:nvPr/>
        </p:nvSpPr>
        <p:spPr>
          <a:xfrm>
            <a:off x="491725" y="1719700"/>
            <a:ext cx="2950500" cy="300000"/>
          </a:xfrm>
          <a:prstGeom prst="rect">
            <a:avLst/>
          </a:prstGeom>
          <a:noFill/>
          <a:ln>
            <a:noFill/>
          </a:ln>
        </p:spPr>
        <p:txBody>
          <a:bodyPr lIns="45700" tIns="45700" rIns="45700" bIns="45700" anchor="t" anchorCtr="0">
            <a:noAutofit/>
          </a:bodyPr>
          <a:lstStyle/>
          <a:p>
            <a:pPr lvl="0" algn="r" rtl="0">
              <a:lnSpc>
                <a:spcPct val="115000"/>
              </a:lnSpc>
              <a:spcBef>
                <a:spcPts val="0"/>
              </a:spcBef>
              <a:buClr>
                <a:schemeClr val="dk1"/>
              </a:buClr>
              <a:buFont typeface="Arial"/>
              <a:buNone/>
            </a:pPr>
            <a:r>
              <a:rPr lang="en-US">
                <a:solidFill>
                  <a:schemeClr val="dk1"/>
                </a:solidFill>
              </a:rPr>
              <a:t>Развлечения и путешествия</a:t>
            </a:r>
          </a:p>
          <a:p>
            <a:pPr lvl="0" algn="r" rtl="0">
              <a:lnSpc>
                <a:spcPct val="115000"/>
              </a:lnSpc>
              <a:spcBef>
                <a:spcPts val="0"/>
              </a:spcBef>
              <a:buClr>
                <a:schemeClr val="dk1"/>
              </a:buClr>
              <a:buFont typeface="Arial"/>
              <a:buNone/>
            </a:pPr>
            <a:endParaRPr>
              <a:solidFill>
                <a:schemeClr val="dk1"/>
              </a:solidFill>
            </a:endParaRPr>
          </a:p>
          <a:p>
            <a:pPr lvl="0" algn="r" rtl="0">
              <a:lnSpc>
                <a:spcPct val="115000"/>
              </a:lnSpc>
              <a:spcBef>
                <a:spcPts val="0"/>
              </a:spcBef>
              <a:buClr>
                <a:schemeClr val="dk1"/>
              </a:buClr>
              <a:buFont typeface="Arial"/>
              <a:buNone/>
            </a:pPr>
            <a:endParaRPr>
              <a:solidFill>
                <a:schemeClr val="dk1"/>
              </a:solidFill>
            </a:endParaRPr>
          </a:p>
          <a:p>
            <a:pPr lvl="0" algn="r" rtl="0">
              <a:lnSpc>
                <a:spcPct val="115000"/>
              </a:lnSpc>
              <a:spcBef>
                <a:spcPts val="0"/>
              </a:spcBef>
              <a:buClr>
                <a:schemeClr val="dk1"/>
              </a:buClr>
              <a:buFont typeface="Arial"/>
              <a:buNone/>
            </a:pPr>
            <a:endParaRPr>
              <a:solidFill>
                <a:schemeClr val="dk1"/>
              </a:solidFill>
            </a:endParaRPr>
          </a:p>
          <a:p>
            <a:pPr marR="0" lvl="0" algn="r" rtl="0">
              <a:lnSpc>
                <a:spcPct val="115000"/>
              </a:lnSpc>
              <a:spcBef>
                <a:spcPts val="0"/>
              </a:spcBef>
              <a:spcAft>
                <a:spcPts val="0"/>
              </a:spcAft>
              <a:buNone/>
            </a:pPr>
            <a:endParaRPr/>
          </a:p>
        </p:txBody>
      </p:sp>
      <p:sp>
        <p:nvSpPr>
          <p:cNvPr id="123" name="Shape 123"/>
          <p:cNvSpPr txBox="1"/>
          <p:nvPr/>
        </p:nvSpPr>
        <p:spPr>
          <a:xfrm>
            <a:off x="5838875" y="1296025"/>
            <a:ext cx="3000900" cy="7470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a:solidFill>
                  <a:schemeClr val="dk1"/>
                </a:solidFill>
              </a:rPr>
              <a:t>Оплата товаров и услуг </a:t>
            </a:r>
            <a:br>
              <a:rPr lang="en-US">
                <a:solidFill>
                  <a:schemeClr val="dk1"/>
                </a:solidFill>
              </a:rPr>
            </a:br>
            <a:r>
              <a:rPr lang="en-US">
                <a:solidFill>
                  <a:schemeClr val="dk1"/>
                </a:solidFill>
              </a:rPr>
              <a:t>(продукты, одежда, парикмахер)</a:t>
            </a:r>
          </a:p>
        </p:txBody>
      </p:sp>
      <p:cxnSp>
        <p:nvCxnSpPr>
          <p:cNvPr id="124" name="Shape 124"/>
          <p:cNvCxnSpPr/>
          <p:nvPr/>
        </p:nvCxnSpPr>
        <p:spPr>
          <a:xfrm rot="10800000" flipH="1">
            <a:off x="5210375" y="1572800"/>
            <a:ext cx="628500" cy="602400"/>
          </a:xfrm>
          <a:prstGeom prst="straightConnector1">
            <a:avLst/>
          </a:prstGeom>
          <a:noFill/>
          <a:ln w="28575" cap="flat" cmpd="sng">
            <a:solidFill>
              <a:srgbClr val="F3D9C7"/>
            </a:solidFill>
            <a:prstDash val="solid"/>
            <a:round/>
            <a:headEnd type="none" w="lg" len="lg"/>
            <a:tailEnd type="none" w="lg" len="lg"/>
          </a:ln>
        </p:spPr>
      </p:cxnSp>
      <p:cxnSp>
        <p:nvCxnSpPr>
          <p:cNvPr id="125" name="Shape 125"/>
          <p:cNvCxnSpPr/>
          <p:nvPr/>
        </p:nvCxnSpPr>
        <p:spPr>
          <a:xfrm flipH="1">
            <a:off x="2725650" y="3416400"/>
            <a:ext cx="154200" cy="34500"/>
          </a:xfrm>
          <a:prstGeom prst="straightConnector1">
            <a:avLst/>
          </a:prstGeom>
          <a:noFill/>
          <a:ln w="28575" cap="flat" cmpd="sng">
            <a:solidFill>
              <a:srgbClr val="F3D9C7"/>
            </a:solidFill>
            <a:prstDash val="solid"/>
            <a:round/>
            <a:headEnd type="none" w="lg" len="lg"/>
            <a:tailEnd type="none" w="lg" len="lg"/>
          </a:ln>
        </p:spPr>
      </p:cxnSp>
      <p:cxnSp>
        <p:nvCxnSpPr>
          <p:cNvPr id="126" name="Shape 126"/>
          <p:cNvCxnSpPr/>
          <p:nvPr/>
        </p:nvCxnSpPr>
        <p:spPr>
          <a:xfrm rot="10800000">
            <a:off x="2675125" y="2386025"/>
            <a:ext cx="372300" cy="129600"/>
          </a:xfrm>
          <a:prstGeom prst="straightConnector1">
            <a:avLst/>
          </a:prstGeom>
          <a:noFill/>
          <a:ln w="28575" cap="flat" cmpd="sng">
            <a:solidFill>
              <a:srgbClr val="F3D9C7"/>
            </a:solidFill>
            <a:prstDash val="solid"/>
            <a:round/>
            <a:headEnd type="none" w="lg" len="lg"/>
            <a:tailEnd type="none" w="lg" len="lg"/>
          </a:ln>
        </p:spPr>
      </p:cxnSp>
      <p:sp>
        <p:nvSpPr>
          <p:cNvPr id="127" name="Shape 127"/>
          <p:cNvSpPr txBox="1"/>
          <p:nvPr/>
        </p:nvSpPr>
        <p:spPr>
          <a:xfrm>
            <a:off x="122825" y="3380550"/>
            <a:ext cx="2571300" cy="641100"/>
          </a:xfrm>
          <a:prstGeom prst="rect">
            <a:avLst/>
          </a:prstGeom>
          <a:noFill/>
          <a:ln>
            <a:noFill/>
          </a:ln>
        </p:spPr>
        <p:txBody>
          <a:bodyPr lIns="91425" tIns="91425" rIns="91425" bIns="91425" anchor="ctr" anchorCtr="0">
            <a:noAutofit/>
          </a:bodyPr>
          <a:lstStyle/>
          <a:p>
            <a:pPr lvl="0" algn="r" rtl="0">
              <a:lnSpc>
                <a:spcPct val="115000"/>
              </a:lnSpc>
              <a:spcBef>
                <a:spcPts val="0"/>
              </a:spcBef>
              <a:buNone/>
            </a:pPr>
            <a:r>
              <a:rPr lang="en-US">
                <a:solidFill>
                  <a:schemeClr val="dk1"/>
                </a:solidFill>
              </a:rPr>
              <a:t>Обязательные</a:t>
            </a:r>
            <a:br>
              <a:rPr lang="en-US">
                <a:solidFill>
                  <a:schemeClr val="dk1"/>
                </a:solidFill>
              </a:rPr>
            </a:br>
            <a:r>
              <a:rPr lang="en-US">
                <a:solidFill>
                  <a:schemeClr val="dk1"/>
                </a:solidFill>
              </a:rPr>
              <a:t>платежи и взносы (коммунальные услуги)</a:t>
            </a:r>
          </a:p>
        </p:txBody>
      </p:sp>
      <p:sp>
        <p:nvSpPr>
          <p:cNvPr id="128" name="Shape 128"/>
          <p:cNvSpPr txBox="1"/>
          <p:nvPr/>
        </p:nvSpPr>
        <p:spPr>
          <a:xfrm>
            <a:off x="4415544" y="3051432"/>
            <a:ext cx="1111978" cy="29914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sz="2400">
                <a:solidFill>
                  <a:schemeClr val="dk1"/>
                </a:solidFill>
                <a:latin typeface="Georgia"/>
                <a:ea typeface="Georgia"/>
                <a:cs typeface="Georgia"/>
                <a:sym typeface="Georgia"/>
              </a:rPr>
              <a:t>60 %</a:t>
            </a:r>
          </a:p>
        </p:txBody>
      </p:sp>
      <p:sp>
        <p:nvSpPr>
          <p:cNvPr id="129" name="Shape 129"/>
          <p:cNvSpPr txBox="1"/>
          <p:nvPr/>
        </p:nvSpPr>
        <p:spPr>
          <a:xfrm>
            <a:off x="3365825" y="3255123"/>
            <a:ext cx="831300" cy="2991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sz="1500">
                <a:solidFill>
                  <a:srgbClr val="FFFFFF"/>
                </a:solidFill>
                <a:latin typeface="Georgia"/>
                <a:ea typeface="Georgia"/>
                <a:cs typeface="Georgia"/>
                <a:sym typeface="Georgia"/>
              </a:rPr>
              <a:t>18 %</a:t>
            </a:r>
          </a:p>
        </p:txBody>
      </p:sp>
      <p:sp>
        <p:nvSpPr>
          <p:cNvPr id="130" name="Shape 130"/>
          <p:cNvSpPr txBox="1"/>
          <p:nvPr/>
        </p:nvSpPr>
        <p:spPr>
          <a:xfrm>
            <a:off x="3365816" y="2682984"/>
            <a:ext cx="831300" cy="2991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sz="1500">
                <a:solidFill>
                  <a:srgbClr val="FFFFFF"/>
                </a:solidFill>
                <a:latin typeface="Georgia"/>
                <a:ea typeface="Georgia"/>
                <a:cs typeface="Georgia"/>
                <a:sym typeface="Georgia"/>
              </a:rPr>
              <a:t>10 %</a:t>
            </a:r>
          </a:p>
        </p:txBody>
      </p:sp>
      <p:sp>
        <p:nvSpPr>
          <p:cNvPr id="131" name="Shape 131"/>
          <p:cNvSpPr txBox="1"/>
          <p:nvPr/>
        </p:nvSpPr>
        <p:spPr>
          <a:xfrm>
            <a:off x="3643851" y="2301565"/>
            <a:ext cx="699900" cy="2991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a:solidFill>
                  <a:srgbClr val="FFFFFF"/>
                </a:solidFill>
                <a:latin typeface="Georgia"/>
                <a:ea typeface="Georgia"/>
                <a:cs typeface="Georgia"/>
                <a:sym typeface="Georgia"/>
              </a:rPr>
              <a:t>7 %</a:t>
            </a:r>
          </a:p>
        </p:txBody>
      </p:sp>
      <p:sp>
        <p:nvSpPr>
          <p:cNvPr id="132" name="Shape 132"/>
          <p:cNvSpPr txBox="1"/>
          <p:nvPr/>
        </p:nvSpPr>
        <p:spPr>
          <a:xfrm>
            <a:off x="3365725" y="1019125"/>
            <a:ext cx="1457100" cy="2769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en-US">
                <a:solidFill>
                  <a:schemeClr val="dk1"/>
                </a:solidFill>
              </a:rPr>
              <a:t>Сбережения</a:t>
            </a:r>
          </a:p>
        </p:txBody>
      </p:sp>
      <p:sp>
        <p:nvSpPr>
          <p:cNvPr id="133" name="Shape 133"/>
          <p:cNvSpPr txBox="1"/>
          <p:nvPr/>
        </p:nvSpPr>
        <p:spPr>
          <a:xfrm>
            <a:off x="2675125" y="1378812"/>
            <a:ext cx="1344600" cy="3000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a:solidFill>
                  <a:schemeClr val="dk1"/>
                </a:solidFill>
              </a:rPr>
              <a:t>Образование</a:t>
            </a:r>
          </a:p>
        </p:txBody>
      </p:sp>
      <p:cxnSp>
        <p:nvCxnSpPr>
          <p:cNvPr id="134" name="Shape 134"/>
          <p:cNvCxnSpPr/>
          <p:nvPr/>
        </p:nvCxnSpPr>
        <p:spPr>
          <a:xfrm>
            <a:off x="3442225" y="1921000"/>
            <a:ext cx="70500" cy="98700"/>
          </a:xfrm>
          <a:prstGeom prst="straightConnector1">
            <a:avLst/>
          </a:prstGeom>
          <a:noFill/>
          <a:ln w="28575" cap="flat" cmpd="sng">
            <a:solidFill>
              <a:srgbClr val="F3D9C7"/>
            </a:solidFill>
            <a:prstDash val="solid"/>
            <a:round/>
            <a:headEnd type="none" w="lg" len="lg"/>
            <a:tailEnd type="none" w="lg" len="lg"/>
          </a:ln>
        </p:spPr>
      </p:cxnSp>
      <p:cxnSp>
        <p:nvCxnSpPr>
          <p:cNvPr id="135" name="Shape 135"/>
          <p:cNvCxnSpPr/>
          <p:nvPr/>
        </p:nvCxnSpPr>
        <p:spPr>
          <a:xfrm>
            <a:off x="3873250" y="1651075"/>
            <a:ext cx="38400" cy="173400"/>
          </a:xfrm>
          <a:prstGeom prst="straightConnector1">
            <a:avLst/>
          </a:prstGeom>
          <a:noFill/>
          <a:ln w="28575" cap="flat" cmpd="sng">
            <a:solidFill>
              <a:srgbClr val="F3D9C7"/>
            </a:solidFill>
            <a:prstDash val="solid"/>
            <a:round/>
            <a:headEnd type="none" w="lg" len="lg"/>
            <a:tailEnd type="none" w="lg" len="lg"/>
          </a:ln>
        </p:spPr>
      </p:cxnSp>
      <p:cxnSp>
        <p:nvCxnSpPr>
          <p:cNvPr id="136" name="Shape 136"/>
          <p:cNvCxnSpPr>
            <a:endCxn id="132" idx="2"/>
          </p:cNvCxnSpPr>
          <p:nvPr/>
        </p:nvCxnSpPr>
        <p:spPr>
          <a:xfrm rot="10800000">
            <a:off x="4094275" y="1296025"/>
            <a:ext cx="26700" cy="502200"/>
          </a:xfrm>
          <a:prstGeom prst="straightConnector1">
            <a:avLst/>
          </a:prstGeom>
          <a:noFill/>
          <a:ln w="28575" cap="flat" cmpd="sng">
            <a:solidFill>
              <a:srgbClr val="F3D9C7"/>
            </a:solidFill>
            <a:prstDash val="solid"/>
            <a:round/>
            <a:headEnd type="none" w="lg" len="lg"/>
            <a:tailEnd type="none" w="lg" len="lg"/>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Shape 141"/>
          <p:cNvPicPr preferRelativeResize="0"/>
          <p:nvPr/>
        </p:nvPicPr>
        <p:blipFill>
          <a:blip r:embed="rId3">
            <a:alphaModFix/>
          </a:blip>
          <a:stretch>
            <a:fillRect/>
          </a:stretch>
        </p:blipFill>
        <p:spPr>
          <a:xfrm>
            <a:off x="6194437" y="1393925"/>
            <a:ext cx="1540875" cy="1001550"/>
          </a:xfrm>
          <a:prstGeom prst="rect">
            <a:avLst/>
          </a:prstGeom>
          <a:noFill/>
          <a:ln>
            <a:noFill/>
          </a:ln>
        </p:spPr>
      </p:pic>
      <p:pic>
        <p:nvPicPr>
          <p:cNvPr id="142" name="Shape 142"/>
          <p:cNvPicPr preferRelativeResize="0"/>
          <p:nvPr/>
        </p:nvPicPr>
        <p:blipFill>
          <a:blip r:embed="rId4">
            <a:alphaModFix/>
          </a:blip>
          <a:stretch>
            <a:fillRect/>
          </a:stretch>
        </p:blipFill>
        <p:spPr>
          <a:xfrm>
            <a:off x="1301525" y="1470224"/>
            <a:ext cx="1481024" cy="1001562"/>
          </a:xfrm>
          <a:prstGeom prst="rect">
            <a:avLst/>
          </a:prstGeom>
          <a:noFill/>
          <a:ln>
            <a:noFill/>
          </a:ln>
        </p:spPr>
      </p:pic>
      <p:sp>
        <p:nvSpPr>
          <p:cNvPr id="143" name="Shape 143"/>
          <p:cNvSpPr/>
          <p:nvPr/>
        </p:nvSpPr>
        <p:spPr>
          <a:xfrm>
            <a:off x="1617219" y="2214461"/>
            <a:ext cx="1062600" cy="23100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1300" b="1" i="0" u="none" strike="noStrike" cap="none">
                <a:solidFill>
                  <a:srgbClr val="000000"/>
                </a:solidFill>
                <a:latin typeface="Calibri"/>
                <a:ea typeface="Calibri"/>
                <a:cs typeface="Calibri"/>
                <a:sym typeface="Calibri"/>
              </a:rPr>
              <a:t>Велосипед</a:t>
            </a:r>
          </a:p>
        </p:txBody>
      </p:sp>
      <p:sp>
        <p:nvSpPr>
          <p:cNvPr id="144" name="Shape 144"/>
          <p:cNvSpPr/>
          <p:nvPr/>
        </p:nvSpPr>
        <p:spPr>
          <a:xfrm>
            <a:off x="2884812" y="3588475"/>
            <a:ext cx="1259700" cy="37080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1300" b="1" i="0" u="none" strike="noStrike" cap="none">
                <a:solidFill>
                  <a:srgbClr val="000000"/>
                </a:solidFill>
                <a:latin typeface="Calibri"/>
                <a:ea typeface="Calibri"/>
                <a:cs typeface="Calibri"/>
                <a:sym typeface="Calibri"/>
              </a:rPr>
              <a:t>Телефон</a:t>
            </a:r>
            <a:r>
              <a:rPr lang="en-US" sz="1300" b="1">
                <a:latin typeface="Calibri"/>
                <a:ea typeface="Calibri"/>
                <a:cs typeface="Calibri"/>
                <a:sym typeface="Calibri"/>
              </a:rPr>
              <a:t/>
            </a:r>
            <a:br>
              <a:rPr lang="en-US" sz="1300" b="1">
                <a:latin typeface="Calibri"/>
                <a:ea typeface="Calibri"/>
                <a:cs typeface="Calibri"/>
                <a:sym typeface="Calibri"/>
              </a:rPr>
            </a:br>
            <a:r>
              <a:rPr lang="en-US" sz="1300" b="1" i="0" u="none" strike="noStrike" cap="none">
                <a:solidFill>
                  <a:srgbClr val="000000"/>
                </a:solidFill>
                <a:latin typeface="Calibri"/>
                <a:ea typeface="Calibri"/>
                <a:cs typeface="Calibri"/>
                <a:sym typeface="Calibri"/>
              </a:rPr>
              <a:t>и планшет</a:t>
            </a:r>
          </a:p>
        </p:txBody>
      </p:sp>
      <p:sp>
        <p:nvSpPr>
          <p:cNvPr id="145" name="Shape 145"/>
          <p:cNvSpPr/>
          <p:nvPr/>
        </p:nvSpPr>
        <p:spPr>
          <a:xfrm>
            <a:off x="6401944" y="2163678"/>
            <a:ext cx="1062600" cy="23100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1300" b="1" i="0" u="none" strike="noStrike" cap="none">
                <a:solidFill>
                  <a:srgbClr val="000000"/>
                </a:solidFill>
                <a:latin typeface="Calibri"/>
                <a:ea typeface="Calibri"/>
                <a:cs typeface="Calibri"/>
                <a:sym typeface="Calibri"/>
              </a:rPr>
              <a:t>Машина</a:t>
            </a:r>
          </a:p>
        </p:txBody>
      </p:sp>
      <p:sp>
        <p:nvSpPr>
          <p:cNvPr id="146" name="Shape 146"/>
          <p:cNvSpPr/>
          <p:nvPr/>
        </p:nvSpPr>
        <p:spPr>
          <a:xfrm>
            <a:off x="4833946" y="3277378"/>
            <a:ext cx="1062600" cy="23100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1300" b="1">
                <a:latin typeface="Calibri"/>
                <a:ea typeface="Calibri"/>
                <a:cs typeface="Calibri"/>
                <a:sym typeface="Calibri"/>
              </a:rPr>
              <a:t>Образование</a:t>
            </a:r>
          </a:p>
        </p:txBody>
      </p:sp>
      <p:sp>
        <p:nvSpPr>
          <p:cNvPr id="147" name="Shape 147"/>
          <p:cNvSpPr/>
          <p:nvPr/>
        </p:nvSpPr>
        <p:spPr>
          <a:xfrm>
            <a:off x="4817641" y="1951872"/>
            <a:ext cx="1062600" cy="23100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1300" b="1">
                <a:latin typeface="Calibri"/>
                <a:ea typeface="Calibri"/>
                <a:cs typeface="Calibri"/>
                <a:sym typeface="Calibri"/>
              </a:rPr>
              <a:t>Отдых</a:t>
            </a:r>
          </a:p>
        </p:txBody>
      </p:sp>
      <p:sp>
        <p:nvSpPr>
          <p:cNvPr id="148" name="Shape 148"/>
          <p:cNvSpPr txBox="1">
            <a:spLocks noGrp="1"/>
          </p:cNvSpPr>
          <p:nvPr>
            <p:ph type="ctrTitle" idx="4294967295"/>
          </p:nvPr>
        </p:nvSpPr>
        <p:spPr>
          <a:xfrm>
            <a:off x="1532401" y="-14350"/>
            <a:ext cx="5737500" cy="1102500"/>
          </a:xfrm>
          <a:prstGeom prst="rect">
            <a:avLst/>
          </a:prstGeom>
          <a:noFill/>
          <a:ln>
            <a:noFill/>
          </a:ln>
        </p:spPr>
        <p:txBody>
          <a:bodyPr lIns="45700" tIns="45700" rIns="45700" bIns="45700" anchor="ctr" anchorCtr="0">
            <a:noAutofit/>
          </a:bodyPr>
          <a:lstStyle/>
          <a:p>
            <a:pPr marL="0" marR="0" lvl="0" indent="0" rtl="0">
              <a:lnSpc>
                <a:spcPct val="100000"/>
              </a:lnSpc>
              <a:spcBef>
                <a:spcPts val="0"/>
              </a:spcBef>
              <a:spcAft>
                <a:spcPts val="0"/>
              </a:spcAft>
              <a:buClr>
                <a:srgbClr val="000000"/>
              </a:buClr>
              <a:buSzPct val="25000"/>
              <a:buFont typeface="Calibri"/>
              <a:buNone/>
            </a:pPr>
            <a:r>
              <a:rPr lang="en-US" sz="2000" b="1">
                <a:latin typeface="Arial"/>
                <a:ea typeface="Arial"/>
                <a:cs typeface="Arial"/>
                <a:sym typeface="Arial"/>
              </a:rPr>
              <a:t>Как</a:t>
            </a:r>
            <a:r>
              <a:rPr lang="en-US" sz="2000" b="1" i="0" u="none" strike="noStrike" cap="none">
                <a:solidFill>
                  <a:srgbClr val="000000"/>
                </a:solidFill>
                <a:latin typeface="Arial"/>
                <a:ea typeface="Arial"/>
                <a:cs typeface="Arial"/>
                <a:sym typeface="Arial"/>
              </a:rPr>
              <a:t> </a:t>
            </a:r>
            <a:r>
              <a:rPr lang="en-US" sz="2000" i="1">
                <a:latin typeface="Georgia"/>
                <a:ea typeface="Georgia"/>
                <a:cs typeface="Georgia"/>
                <a:sym typeface="Georgia"/>
              </a:rPr>
              <a:t>меняются</a:t>
            </a:r>
            <a:r>
              <a:rPr lang="en-US" sz="2000" b="1">
                <a:latin typeface="Arial"/>
                <a:ea typeface="Arial"/>
                <a:cs typeface="Arial"/>
                <a:sym typeface="Arial"/>
              </a:rPr>
              <a:t> наши цели</a:t>
            </a:r>
            <a:r>
              <a:rPr lang="en-US" sz="2000" b="1" i="0" u="none" strike="noStrike" cap="none">
                <a:solidFill>
                  <a:srgbClr val="000000"/>
                </a:solidFill>
                <a:latin typeface="Arial"/>
                <a:ea typeface="Arial"/>
                <a:cs typeface="Arial"/>
                <a:sym typeface="Arial"/>
              </a:rPr>
              <a:t>?</a:t>
            </a:r>
          </a:p>
        </p:txBody>
      </p:sp>
      <p:pic>
        <p:nvPicPr>
          <p:cNvPr id="149" name="Shape 149"/>
          <p:cNvPicPr preferRelativeResize="0"/>
          <p:nvPr/>
        </p:nvPicPr>
        <p:blipFill rotWithShape="1">
          <a:blip r:embed="rId5">
            <a:alphaModFix/>
          </a:blip>
          <a:srcRect/>
          <a:stretch/>
        </p:blipFill>
        <p:spPr>
          <a:xfrm>
            <a:off x="581875" y="2076075"/>
            <a:ext cx="796400" cy="2750951"/>
          </a:xfrm>
          <a:prstGeom prst="rect">
            <a:avLst/>
          </a:prstGeom>
          <a:noFill/>
          <a:ln>
            <a:noFill/>
          </a:ln>
        </p:spPr>
      </p:pic>
      <p:pic>
        <p:nvPicPr>
          <p:cNvPr id="150" name="Shape 150"/>
          <p:cNvPicPr preferRelativeResize="0"/>
          <p:nvPr/>
        </p:nvPicPr>
        <p:blipFill>
          <a:blip r:embed="rId6">
            <a:alphaModFix/>
          </a:blip>
          <a:stretch>
            <a:fillRect/>
          </a:stretch>
        </p:blipFill>
        <p:spPr>
          <a:xfrm>
            <a:off x="7655974" y="1868240"/>
            <a:ext cx="981000" cy="3046885"/>
          </a:xfrm>
          <a:prstGeom prst="rect">
            <a:avLst/>
          </a:prstGeom>
          <a:noFill/>
          <a:ln>
            <a:noFill/>
          </a:ln>
        </p:spPr>
      </p:pic>
      <p:sp>
        <p:nvSpPr>
          <p:cNvPr id="151" name="Shape 151"/>
          <p:cNvSpPr/>
          <p:nvPr/>
        </p:nvSpPr>
        <p:spPr>
          <a:xfrm>
            <a:off x="3286303" y="2077509"/>
            <a:ext cx="1062600" cy="23100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1300" b="1" i="0" u="none" strike="noStrike" cap="none">
                <a:solidFill>
                  <a:srgbClr val="000000"/>
                </a:solidFill>
                <a:latin typeface="Calibri"/>
                <a:ea typeface="Calibri"/>
                <a:cs typeface="Calibri"/>
                <a:sym typeface="Calibri"/>
              </a:rPr>
              <a:t>Скутер</a:t>
            </a:r>
          </a:p>
        </p:txBody>
      </p:sp>
      <p:pic>
        <p:nvPicPr>
          <p:cNvPr id="152" name="Shape 152"/>
          <p:cNvPicPr preferRelativeResize="0"/>
          <p:nvPr/>
        </p:nvPicPr>
        <p:blipFill>
          <a:blip r:embed="rId7">
            <a:alphaModFix/>
          </a:blip>
          <a:stretch>
            <a:fillRect/>
          </a:stretch>
        </p:blipFill>
        <p:spPr>
          <a:xfrm>
            <a:off x="2785074" y="2599587"/>
            <a:ext cx="1540874" cy="854721"/>
          </a:xfrm>
          <a:prstGeom prst="rect">
            <a:avLst/>
          </a:prstGeom>
          <a:noFill/>
          <a:ln>
            <a:noFill/>
          </a:ln>
        </p:spPr>
      </p:pic>
      <p:pic>
        <p:nvPicPr>
          <p:cNvPr id="153" name="Shape 153"/>
          <p:cNvPicPr preferRelativeResize="0"/>
          <p:nvPr/>
        </p:nvPicPr>
        <p:blipFill>
          <a:blip r:embed="rId8">
            <a:alphaModFix/>
          </a:blip>
          <a:stretch>
            <a:fillRect/>
          </a:stretch>
        </p:blipFill>
        <p:spPr>
          <a:xfrm>
            <a:off x="3131802" y="1165337"/>
            <a:ext cx="1371625" cy="865538"/>
          </a:xfrm>
          <a:prstGeom prst="rect">
            <a:avLst/>
          </a:prstGeom>
          <a:noFill/>
          <a:ln>
            <a:noFill/>
          </a:ln>
        </p:spPr>
      </p:pic>
      <p:pic>
        <p:nvPicPr>
          <p:cNvPr id="154" name="Shape 154"/>
          <p:cNvPicPr preferRelativeResize="0"/>
          <p:nvPr/>
        </p:nvPicPr>
        <p:blipFill>
          <a:blip r:embed="rId9">
            <a:alphaModFix/>
          </a:blip>
          <a:stretch>
            <a:fillRect/>
          </a:stretch>
        </p:blipFill>
        <p:spPr>
          <a:xfrm>
            <a:off x="4757739" y="1199048"/>
            <a:ext cx="1259700" cy="703100"/>
          </a:xfrm>
          <a:prstGeom prst="rect">
            <a:avLst/>
          </a:prstGeom>
          <a:noFill/>
          <a:ln>
            <a:noFill/>
          </a:ln>
        </p:spPr>
      </p:pic>
      <p:pic>
        <p:nvPicPr>
          <p:cNvPr id="155" name="Shape 155"/>
          <p:cNvPicPr preferRelativeResize="0"/>
          <p:nvPr/>
        </p:nvPicPr>
        <p:blipFill>
          <a:blip r:embed="rId10">
            <a:alphaModFix/>
          </a:blip>
          <a:stretch>
            <a:fillRect/>
          </a:stretch>
        </p:blipFill>
        <p:spPr>
          <a:xfrm>
            <a:off x="4501299" y="2319300"/>
            <a:ext cx="1656875" cy="958100"/>
          </a:xfrm>
          <a:prstGeom prst="rect">
            <a:avLst/>
          </a:prstGeom>
          <a:noFill/>
          <a:ln>
            <a:noFill/>
          </a:ln>
        </p:spPr>
      </p:pic>
      <p:pic>
        <p:nvPicPr>
          <p:cNvPr id="156" name="Shape 156"/>
          <p:cNvPicPr preferRelativeResize="0"/>
          <p:nvPr/>
        </p:nvPicPr>
        <p:blipFill>
          <a:blip r:embed="rId11">
            <a:alphaModFix/>
          </a:blip>
          <a:stretch>
            <a:fillRect/>
          </a:stretch>
        </p:blipFill>
        <p:spPr>
          <a:xfrm>
            <a:off x="2197471" y="2536750"/>
            <a:ext cx="587606" cy="370800"/>
          </a:xfrm>
          <a:prstGeom prst="rect">
            <a:avLst/>
          </a:prstGeom>
          <a:noFill/>
          <a:ln>
            <a:noFill/>
          </a:ln>
        </p:spPr>
      </p:pic>
      <p:pic>
        <p:nvPicPr>
          <p:cNvPr id="157" name="Shape 157"/>
          <p:cNvPicPr preferRelativeResize="0"/>
          <p:nvPr/>
        </p:nvPicPr>
        <p:blipFill>
          <a:blip r:embed="rId11">
            <a:alphaModFix/>
          </a:blip>
          <a:stretch>
            <a:fillRect/>
          </a:stretch>
        </p:blipFill>
        <p:spPr>
          <a:xfrm>
            <a:off x="6045149" y="2243100"/>
            <a:ext cx="489587" cy="308950"/>
          </a:xfrm>
          <a:prstGeom prst="rect">
            <a:avLst/>
          </a:prstGeom>
          <a:noFill/>
          <a:ln>
            <a:noFill/>
          </a:ln>
        </p:spPr>
      </p:pic>
      <p:pic>
        <p:nvPicPr>
          <p:cNvPr id="158" name="Shape 158"/>
          <p:cNvPicPr preferRelativeResize="0"/>
          <p:nvPr/>
        </p:nvPicPr>
        <p:blipFill>
          <a:blip r:embed="rId11">
            <a:alphaModFix/>
          </a:blip>
          <a:stretch>
            <a:fillRect/>
          </a:stretch>
        </p:blipFill>
        <p:spPr>
          <a:xfrm>
            <a:off x="4171649" y="2471775"/>
            <a:ext cx="263882" cy="166524"/>
          </a:xfrm>
          <a:prstGeom prst="rect">
            <a:avLst/>
          </a:prstGeom>
          <a:noFill/>
          <a:ln>
            <a:noFill/>
          </a:ln>
        </p:spPr>
      </p:pic>
      <p:pic>
        <p:nvPicPr>
          <p:cNvPr id="159" name="Shape 159"/>
          <p:cNvPicPr preferRelativeResize="0"/>
          <p:nvPr/>
        </p:nvPicPr>
        <p:blipFill>
          <a:blip r:embed="rId11">
            <a:alphaModFix/>
          </a:blip>
          <a:stretch>
            <a:fillRect/>
          </a:stretch>
        </p:blipFill>
        <p:spPr>
          <a:xfrm>
            <a:off x="6534724" y="2580750"/>
            <a:ext cx="263882" cy="166524"/>
          </a:xfrm>
          <a:prstGeom prst="rect">
            <a:avLst/>
          </a:prstGeom>
          <a:noFill/>
          <a:ln>
            <a:noFill/>
          </a:ln>
        </p:spPr>
      </p:pic>
      <p:pic>
        <p:nvPicPr>
          <p:cNvPr id="160" name="Shape 160"/>
          <p:cNvPicPr preferRelativeResize="0"/>
          <p:nvPr/>
        </p:nvPicPr>
        <p:blipFill>
          <a:blip r:embed="rId11">
            <a:alphaModFix/>
          </a:blip>
          <a:stretch>
            <a:fillRect/>
          </a:stretch>
        </p:blipFill>
        <p:spPr>
          <a:xfrm>
            <a:off x="2741037" y="1195925"/>
            <a:ext cx="263882" cy="166524"/>
          </a:xfrm>
          <a:prstGeom prst="rect">
            <a:avLst/>
          </a:prstGeom>
          <a:noFill/>
          <a:ln>
            <a:noFill/>
          </a:ln>
        </p:spPr>
      </p:pic>
      <p:pic>
        <p:nvPicPr>
          <p:cNvPr id="161" name="Shape 161"/>
          <p:cNvPicPr preferRelativeResize="0"/>
          <p:nvPr/>
        </p:nvPicPr>
        <p:blipFill>
          <a:blip r:embed="rId11">
            <a:alphaModFix/>
          </a:blip>
          <a:stretch>
            <a:fillRect/>
          </a:stretch>
        </p:blipFill>
        <p:spPr>
          <a:xfrm>
            <a:off x="4501299" y="3503512"/>
            <a:ext cx="373865" cy="235924"/>
          </a:xfrm>
          <a:prstGeom prst="rect">
            <a:avLst/>
          </a:prstGeom>
          <a:noFill/>
          <a:ln>
            <a:noFill/>
          </a:ln>
        </p:spPr>
      </p:pic>
      <p:cxnSp>
        <p:nvCxnSpPr>
          <p:cNvPr id="162" name="Shape 162"/>
          <p:cNvCxnSpPr/>
          <p:nvPr/>
        </p:nvCxnSpPr>
        <p:spPr>
          <a:xfrm>
            <a:off x="2801375" y="2308500"/>
            <a:ext cx="263400" cy="237600"/>
          </a:xfrm>
          <a:prstGeom prst="straightConnector1">
            <a:avLst/>
          </a:prstGeom>
          <a:noFill/>
          <a:ln w="19050" cap="flat" cmpd="sng">
            <a:solidFill>
              <a:srgbClr val="C9DAF8"/>
            </a:solidFill>
            <a:prstDash val="dash"/>
            <a:round/>
            <a:headEnd type="none" w="lg" len="lg"/>
            <a:tailEnd type="none" w="lg" len="lg"/>
          </a:ln>
        </p:spPr>
      </p:cxnSp>
      <p:cxnSp>
        <p:nvCxnSpPr>
          <p:cNvPr id="163" name="Shape 163"/>
          <p:cNvCxnSpPr/>
          <p:nvPr/>
        </p:nvCxnSpPr>
        <p:spPr>
          <a:xfrm rot="10800000" flipH="1">
            <a:off x="3618862" y="2377312"/>
            <a:ext cx="129600" cy="192900"/>
          </a:xfrm>
          <a:prstGeom prst="straightConnector1">
            <a:avLst/>
          </a:prstGeom>
          <a:noFill/>
          <a:ln w="19050" cap="flat" cmpd="sng">
            <a:solidFill>
              <a:srgbClr val="C9DAF8"/>
            </a:solidFill>
            <a:prstDash val="dash"/>
            <a:round/>
            <a:headEnd type="none" w="lg" len="lg"/>
            <a:tailEnd type="none" w="lg" len="lg"/>
          </a:ln>
        </p:spPr>
      </p:cxnSp>
      <p:cxnSp>
        <p:nvCxnSpPr>
          <p:cNvPr id="164" name="Shape 164"/>
          <p:cNvCxnSpPr/>
          <p:nvPr/>
        </p:nvCxnSpPr>
        <p:spPr>
          <a:xfrm>
            <a:off x="4487875" y="2009575"/>
            <a:ext cx="436800" cy="327600"/>
          </a:xfrm>
          <a:prstGeom prst="straightConnector1">
            <a:avLst/>
          </a:prstGeom>
          <a:noFill/>
          <a:ln w="19050" cap="flat" cmpd="sng">
            <a:solidFill>
              <a:srgbClr val="C9DAF8"/>
            </a:solidFill>
            <a:prstDash val="dash"/>
            <a:round/>
            <a:headEnd type="none" w="lg" len="lg"/>
            <a:tailEnd type="none" w="lg" len="lg"/>
          </a:ln>
        </p:spPr>
      </p:cxnSp>
      <p:cxnSp>
        <p:nvCxnSpPr>
          <p:cNvPr id="165" name="Shape 165"/>
          <p:cNvCxnSpPr/>
          <p:nvPr/>
        </p:nvCxnSpPr>
        <p:spPr>
          <a:xfrm rot="10800000" flipH="1">
            <a:off x="5675825" y="1971075"/>
            <a:ext cx="64200" cy="192600"/>
          </a:xfrm>
          <a:prstGeom prst="straightConnector1">
            <a:avLst/>
          </a:prstGeom>
          <a:noFill/>
          <a:ln w="19050" cap="flat" cmpd="sng">
            <a:solidFill>
              <a:srgbClr val="C9DAF8"/>
            </a:solidFill>
            <a:prstDash val="dash"/>
            <a:round/>
            <a:headEnd type="none" w="lg" len="lg"/>
            <a:tailEnd type="none" w="lg" len="lg"/>
          </a:ln>
        </p:spPr>
      </p:cxnSp>
      <p:cxnSp>
        <p:nvCxnSpPr>
          <p:cNvPr id="166" name="Shape 166"/>
          <p:cNvCxnSpPr>
            <a:endCxn id="141" idx="1"/>
          </p:cNvCxnSpPr>
          <p:nvPr/>
        </p:nvCxnSpPr>
        <p:spPr>
          <a:xfrm>
            <a:off x="6061237" y="1804100"/>
            <a:ext cx="133200" cy="90600"/>
          </a:xfrm>
          <a:prstGeom prst="straightConnector1">
            <a:avLst/>
          </a:prstGeom>
          <a:noFill/>
          <a:ln w="19050" cap="flat" cmpd="sng">
            <a:solidFill>
              <a:srgbClr val="C9DAF8"/>
            </a:solidFill>
            <a:prstDash val="dash"/>
            <a:round/>
            <a:headEnd type="none" w="lg" len="lg"/>
            <a:tailEnd type="none" w="lg" len="lg"/>
          </a:ln>
        </p:spPr>
      </p:cxnSp>
      <p:pic>
        <p:nvPicPr>
          <p:cNvPr id="167" name="Shape 167"/>
          <p:cNvPicPr preferRelativeResize="0"/>
          <p:nvPr/>
        </p:nvPicPr>
        <p:blipFill>
          <a:blip r:embed="rId11">
            <a:alphaModFix/>
          </a:blip>
          <a:stretch>
            <a:fillRect/>
          </a:stretch>
        </p:blipFill>
        <p:spPr>
          <a:xfrm>
            <a:off x="5883053" y="1068875"/>
            <a:ext cx="366070" cy="230999"/>
          </a:xfrm>
          <a:prstGeom prst="rect">
            <a:avLst/>
          </a:prstGeom>
          <a:noFill/>
          <a:ln>
            <a:noFill/>
          </a:ln>
        </p:spPr>
      </p:pic>
      <p:pic>
        <p:nvPicPr>
          <p:cNvPr id="168" name="Shape 168"/>
          <p:cNvPicPr preferRelativeResize="0"/>
          <p:nvPr/>
        </p:nvPicPr>
        <p:blipFill>
          <a:blip r:embed="rId11">
            <a:alphaModFix/>
          </a:blip>
          <a:stretch>
            <a:fillRect/>
          </a:stretch>
        </p:blipFill>
        <p:spPr>
          <a:xfrm>
            <a:off x="6194449" y="3309621"/>
            <a:ext cx="183300" cy="115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p:nvPr/>
        </p:nvSpPr>
        <p:spPr>
          <a:xfrm>
            <a:off x="1749850" y="233375"/>
            <a:ext cx="5601900" cy="4437000"/>
          </a:xfrm>
          <a:prstGeom prst="rect">
            <a:avLst/>
          </a:prstGeom>
          <a:solidFill>
            <a:srgbClr val="FFFFFF"/>
          </a:solidFill>
          <a:ln w="152400" cap="flat"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4" name="Shape 174"/>
          <p:cNvSpPr/>
          <p:nvPr/>
        </p:nvSpPr>
        <p:spPr>
          <a:xfrm>
            <a:off x="2434700" y="3616275"/>
            <a:ext cx="2064000" cy="661200"/>
          </a:xfrm>
          <a:prstGeom prst="rect">
            <a:avLst/>
          </a:prstGeom>
          <a:noFill/>
          <a:ln>
            <a:noFill/>
          </a:ln>
        </p:spPr>
        <p:txBody>
          <a:bodyPr lIns="45700" tIns="45700" rIns="45700" bIns="45700" anchor="t" anchorCtr="0">
            <a:noAutofit/>
          </a:bodyPr>
          <a:lstStyle/>
          <a:p>
            <a:pPr lvl="0" algn="ctr" rtl="0">
              <a:lnSpc>
                <a:spcPct val="115000"/>
              </a:lnSpc>
              <a:spcBef>
                <a:spcPts val="0"/>
              </a:spcBef>
              <a:buClr>
                <a:schemeClr val="dk1"/>
              </a:buClr>
              <a:buFont typeface="Calibri"/>
              <a:buNone/>
            </a:pPr>
            <a:r>
              <a:rPr lang="en-US">
                <a:solidFill>
                  <a:schemeClr val="dk1"/>
                </a:solidFill>
              </a:rPr>
              <a:t>Составьте план доходов и расходов</a:t>
            </a:r>
          </a:p>
          <a:p>
            <a:pPr lvl="0" algn="ctr" rtl="0">
              <a:lnSpc>
                <a:spcPct val="115000"/>
              </a:lnSpc>
              <a:spcBef>
                <a:spcPts val="0"/>
              </a:spcBef>
              <a:buClr>
                <a:schemeClr val="dk1"/>
              </a:buClr>
              <a:buFont typeface="Calibri"/>
              <a:buNone/>
            </a:pPr>
            <a:endParaRPr>
              <a:solidFill>
                <a:schemeClr val="dk1"/>
              </a:solidFill>
            </a:endParaRPr>
          </a:p>
          <a:p>
            <a:pPr marL="0" marR="0" lvl="0" indent="0" algn="ctr" rtl="0">
              <a:lnSpc>
                <a:spcPct val="115000"/>
              </a:lnSpc>
              <a:spcBef>
                <a:spcPts val="0"/>
              </a:spcBef>
              <a:spcAft>
                <a:spcPts val="0"/>
              </a:spcAft>
              <a:buClr>
                <a:srgbClr val="000000"/>
              </a:buClr>
              <a:buFont typeface="Calibri"/>
              <a:buNone/>
            </a:pPr>
            <a:endParaRPr/>
          </a:p>
        </p:txBody>
      </p:sp>
      <p:sp>
        <p:nvSpPr>
          <p:cNvPr id="175" name="Shape 175"/>
          <p:cNvSpPr txBox="1">
            <a:spLocks noGrp="1"/>
          </p:cNvSpPr>
          <p:nvPr>
            <p:ph type="ctrTitle" idx="4294967295"/>
          </p:nvPr>
        </p:nvSpPr>
        <p:spPr>
          <a:xfrm>
            <a:off x="1684801" y="290450"/>
            <a:ext cx="5737500" cy="1102500"/>
          </a:xfrm>
          <a:prstGeom prst="rect">
            <a:avLst/>
          </a:prstGeom>
          <a:noFill/>
          <a:ln>
            <a:noFill/>
          </a:ln>
        </p:spPr>
        <p:txBody>
          <a:bodyPr lIns="45700" tIns="45700" rIns="45700" bIns="45700" anchor="ctr" anchorCtr="0">
            <a:noAutofit/>
          </a:bodyPr>
          <a:lstStyle/>
          <a:p>
            <a:pPr marL="0" marR="0" lvl="0" indent="0" rtl="0">
              <a:lnSpc>
                <a:spcPct val="100000"/>
              </a:lnSpc>
              <a:spcBef>
                <a:spcPts val="0"/>
              </a:spcBef>
              <a:spcAft>
                <a:spcPts val="0"/>
              </a:spcAft>
              <a:buClr>
                <a:srgbClr val="000000"/>
              </a:buClr>
              <a:buSzPct val="25000"/>
              <a:buFont typeface="Calibri"/>
              <a:buNone/>
            </a:pPr>
            <a:r>
              <a:rPr lang="en-US" sz="2000" b="1">
                <a:latin typeface="Arial"/>
                <a:ea typeface="Arial"/>
                <a:cs typeface="Arial"/>
                <a:sym typeface="Arial"/>
              </a:rPr>
              <a:t>Как добиться</a:t>
            </a:r>
            <a:r>
              <a:rPr lang="en-US" sz="2000" b="1" i="0" u="none" strike="noStrike" cap="none">
                <a:solidFill>
                  <a:srgbClr val="000000"/>
                </a:solidFill>
                <a:latin typeface="Arial"/>
                <a:ea typeface="Arial"/>
                <a:cs typeface="Arial"/>
                <a:sym typeface="Arial"/>
              </a:rPr>
              <a:t> </a:t>
            </a:r>
            <a:r>
              <a:rPr lang="en-US" sz="2000" i="1">
                <a:latin typeface="Georgia"/>
                <a:ea typeface="Georgia"/>
                <a:cs typeface="Georgia"/>
                <a:sym typeface="Georgia"/>
              </a:rPr>
              <a:t>цели</a:t>
            </a:r>
            <a:r>
              <a:rPr lang="en-US" sz="2000" b="1" i="0" u="none" strike="noStrike" cap="none">
                <a:solidFill>
                  <a:srgbClr val="000000"/>
                </a:solidFill>
                <a:latin typeface="Arial"/>
                <a:ea typeface="Arial"/>
                <a:cs typeface="Arial"/>
                <a:sym typeface="Arial"/>
              </a:rPr>
              <a:t>?</a:t>
            </a:r>
          </a:p>
        </p:txBody>
      </p:sp>
      <p:sp>
        <p:nvSpPr>
          <p:cNvPr id="176" name="Shape 176"/>
          <p:cNvSpPr/>
          <p:nvPr/>
        </p:nvSpPr>
        <p:spPr>
          <a:xfrm>
            <a:off x="2527850" y="1871921"/>
            <a:ext cx="1848300" cy="923100"/>
          </a:xfrm>
          <a:prstGeom prst="rect">
            <a:avLst/>
          </a:prstGeom>
          <a:noFill/>
          <a:ln>
            <a:noFill/>
          </a:ln>
        </p:spPr>
        <p:txBody>
          <a:bodyPr lIns="45700" tIns="45700" rIns="45700" bIns="45700" anchor="t" anchorCtr="0">
            <a:noAutofit/>
          </a:bodyPr>
          <a:lstStyle/>
          <a:p>
            <a:pPr marL="0" marR="0" lvl="0" indent="0" algn="ctr" rtl="0">
              <a:lnSpc>
                <a:spcPct val="115000"/>
              </a:lnSpc>
              <a:spcBef>
                <a:spcPts val="0"/>
              </a:spcBef>
              <a:spcAft>
                <a:spcPts val="0"/>
              </a:spcAft>
              <a:buClr>
                <a:srgbClr val="000000"/>
              </a:buClr>
              <a:buFont typeface="Calibri"/>
              <a:buNone/>
            </a:pPr>
            <a:r>
              <a:rPr lang="en-US" b="0" i="0" u="none" strike="noStrike" cap="none">
                <a:solidFill>
                  <a:srgbClr val="000000"/>
                </a:solidFill>
              </a:rPr>
              <a:t>Оцените текущие доходы: карманные деньги, подработка </a:t>
            </a:r>
          </a:p>
          <a:p>
            <a:pPr marL="0" marR="0" lvl="0" indent="0" algn="ctr" rtl="0">
              <a:lnSpc>
                <a:spcPct val="115000"/>
              </a:lnSpc>
              <a:spcBef>
                <a:spcPts val="0"/>
              </a:spcBef>
              <a:spcAft>
                <a:spcPts val="0"/>
              </a:spcAft>
              <a:buClr>
                <a:srgbClr val="000000"/>
              </a:buClr>
              <a:buFont typeface="Calibri"/>
              <a:buNone/>
            </a:pPr>
            <a:endParaRPr/>
          </a:p>
        </p:txBody>
      </p:sp>
      <p:sp>
        <p:nvSpPr>
          <p:cNvPr id="177" name="Shape 177"/>
          <p:cNvSpPr/>
          <p:nvPr/>
        </p:nvSpPr>
        <p:spPr>
          <a:xfrm>
            <a:off x="4976900" y="1871925"/>
            <a:ext cx="1542600" cy="690900"/>
          </a:xfrm>
          <a:prstGeom prst="rect">
            <a:avLst/>
          </a:prstGeom>
          <a:noFill/>
          <a:ln>
            <a:noFill/>
          </a:ln>
        </p:spPr>
        <p:txBody>
          <a:bodyPr lIns="45700" tIns="45700" rIns="45700" bIns="45700" anchor="t" anchorCtr="0">
            <a:noAutofit/>
          </a:bodyPr>
          <a:lstStyle/>
          <a:p>
            <a:pPr marL="0" marR="0" lvl="0" indent="0" algn="ctr" rtl="0">
              <a:lnSpc>
                <a:spcPct val="115000"/>
              </a:lnSpc>
              <a:spcBef>
                <a:spcPts val="0"/>
              </a:spcBef>
              <a:spcAft>
                <a:spcPts val="0"/>
              </a:spcAft>
              <a:buClr>
                <a:srgbClr val="000000"/>
              </a:buClr>
              <a:buFont typeface="Calibri"/>
              <a:buNone/>
            </a:pPr>
            <a:r>
              <a:rPr lang="en-US" b="0" i="0" u="none" strike="noStrike" cap="none">
                <a:solidFill>
                  <a:srgbClr val="000000"/>
                </a:solidFill>
              </a:rPr>
              <a:t>Определите цель</a:t>
            </a:r>
          </a:p>
          <a:p>
            <a:pPr marL="0" marR="0" lvl="0" indent="0" algn="ctr" rtl="0">
              <a:lnSpc>
                <a:spcPct val="115000"/>
              </a:lnSpc>
              <a:spcBef>
                <a:spcPts val="0"/>
              </a:spcBef>
              <a:spcAft>
                <a:spcPts val="0"/>
              </a:spcAft>
              <a:buClr>
                <a:srgbClr val="000000"/>
              </a:buClr>
              <a:buFont typeface="Calibri"/>
              <a:buNone/>
            </a:pPr>
            <a:endParaRPr/>
          </a:p>
        </p:txBody>
      </p:sp>
      <p:sp>
        <p:nvSpPr>
          <p:cNvPr id="178" name="Shape 178"/>
          <p:cNvSpPr/>
          <p:nvPr/>
        </p:nvSpPr>
        <p:spPr>
          <a:xfrm>
            <a:off x="4854025" y="3616271"/>
            <a:ext cx="1745100" cy="564900"/>
          </a:xfrm>
          <a:prstGeom prst="rect">
            <a:avLst/>
          </a:prstGeom>
          <a:noFill/>
          <a:ln>
            <a:noFill/>
          </a:ln>
        </p:spPr>
        <p:txBody>
          <a:bodyPr lIns="45700" tIns="45700" rIns="45700" bIns="45700" anchor="t" anchorCtr="0">
            <a:noAutofit/>
          </a:bodyPr>
          <a:lstStyle/>
          <a:p>
            <a:pPr lvl="0" algn="ctr" rtl="0">
              <a:lnSpc>
                <a:spcPct val="115000"/>
              </a:lnSpc>
              <a:spcBef>
                <a:spcPts val="0"/>
              </a:spcBef>
              <a:buClr>
                <a:schemeClr val="dk1"/>
              </a:buClr>
              <a:buFont typeface="Calibri"/>
              <a:buNone/>
            </a:pPr>
            <a:r>
              <a:rPr lang="en-US">
                <a:solidFill>
                  <a:schemeClr val="dk1"/>
                </a:solidFill>
              </a:rPr>
              <a:t>Начните копить</a:t>
            </a:r>
            <a:br>
              <a:rPr lang="en-US">
                <a:solidFill>
                  <a:schemeClr val="dk1"/>
                </a:solidFill>
              </a:rPr>
            </a:br>
            <a:r>
              <a:rPr lang="en-US">
                <a:solidFill>
                  <a:schemeClr val="dk1"/>
                </a:solidFill>
              </a:rPr>
              <a:t>на свою цель</a:t>
            </a:r>
          </a:p>
          <a:p>
            <a:pPr marL="0" marR="0" lvl="0" indent="0" algn="ctr" rtl="0">
              <a:lnSpc>
                <a:spcPct val="115000"/>
              </a:lnSpc>
              <a:spcBef>
                <a:spcPts val="0"/>
              </a:spcBef>
              <a:spcAft>
                <a:spcPts val="0"/>
              </a:spcAft>
              <a:buClr>
                <a:srgbClr val="000000"/>
              </a:buClr>
              <a:buFont typeface="Calibri"/>
              <a:buNone/>
            </a:pPr>
            <a:endParaRPr/>
          </a:p>
        </p:txBody>
      </p:sp>
      <p:sp>
        <p:nvSpPr>
          <p:cNvPr id="179" name="Shape 179"/>
          <p:cNvSpPr/>
          <p:nvPr/>
        </p:nvSpPr>
        <p:spPr>
          <a:xfrm>
            <a:off x="3229100" y="1414796"/>
            <a:ext cx="445800" cy="445800"/>
          </a:xfrm>
          <a:prstGeom prst="ellipse">
            <a:avLst/>
          </a:prstGeom>
          <a:solidFill>
            <a:srgbClr val="FDCC59"/>
          </a:solidFill>
          <a:ln>
            <a:noFill/>
          </a:ln>
        </p:spPr>
        <p:txBody>
          <a:bodyPr lIns="91425" tIns="91425" rIns="91425" bIns="91425" anchor="ctr" anchorCtr="0">
            <a:noAutofit/>
          </a:bodyPr>
          <a:lstStyle/>
          <a:p>
            <a:pPr lvl="0">
              <a:spcBef>
                <a:spcPts val="0"/>
              </a:spcBef>
              <a:buNone/>
            </a:pPr>
            <a:endParaRPr/>
          </a:p>
        </p:txBody>
      </p:sp>
      <p:sp>
        <p:nvSpPr>
          <p:cNvPr id="180" name="Shape 180"/>
          <p:cNvSpPr/>
          <p:nvPr/>
        </p:nvSpPr>
        <p:spPr>
          <a:xfrm>
            <a:off x="3229100" y="1374146"/>
            <a:ext cx="445800" cy="327600"/>
          </a:xfrm>
          <a:prstGeom prst="rect">
            <a:avLst/>
          </a:prstGeom>
          <a:noFill/>
          <a:ln>
            <a:noFill/>
          </a:ln>
        </p:spPr>
        <p:txBody>
          <a:bodyPr lIns="45700" tIns="45700" rIns="45700"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2400" i="1">
                <a:latin typeface="Georgia"/>
                <a:ea typeface="Georgia"/>
                <a:cs typeface="Georgia"/>
                <a:sym typeface="Georgia"/>
              </a:rPr>
              <a:t>1</a:t>
            </a:r>
          </a:p>
        </p:txBody>
      </p:sp>
      <p:cxnSp>
        <p:nvCxnSpPr>
          <p:cNvPr id="181" name="Shape 181"/>
          <p:cNvCxnSpPr/>
          <p:nvPr/>
        </p:nvCxnSpPr>
        <p:spPr>
          <a:xfrm>
            <a:off x="3983625" y="1637496"/>
            <a:ext cx="1154700" cy="0"/>
          </a:xfrm>
          <a:prstGeom prst="straightConnector1">
            <a:avLst/>
          </a:prstGeom>
          <a:noFill/>
          <a:ln w="19050" cap="flat" cmpd="sng">
            <a:solidFill>
              <a:srgbClr val="FDCC59"/>
            </a:solidFill>
            <a:prstDash val="solid"/>
            <a:round/>
            <a:headEnd type="none" w="lg" len="lg"/>
            <a:tailEnd type="triangle" w="lg" len="lg"/>
          </a:ln>
        </p:spPr>
      </p:cxnSp>
      <p:cxnSp>
        <p:nvCxnSpPr>
          <p:cNvPr id="182" name="Shape 182"/>
          <p:cNvCxnSpPr/>
          <p:nvPr/>
        </p:nvCxnSpPr>
        <p:spPr>
          <a:xfrm>
            <a:off x="4011937" y="3312896"/>
            <a:ext cx="1154700" cy="0"/>
          </a:xfrm>
          <a:prstGeom prst="straightConnector1">
            <a:avLst/>
          </a:prstGeom>
          <a:noFill/>
          <a:ln w="19050" cap="flat" cmpd="sng">
            <a:solidFill>
              <a:srgbClr val="FDCC59"/>
            </a:solidFill>
            <a:prstDash val="solid"/>
            <a:round/>
            <a:headEnd type="none" w="lg" len="lg"/>
            <a:tailEnd type="triangle" w="lg" len="lg"/>
          </a:ln>
        </p:spPr>
      </p:cxnSp>
      <p:cxnSp>
        <p:nvCxnSpPr>
          <p:cNvPr id="183" name="Shape 183"/>
          <p:cNvCxnSpPr/>
          <p:nvPr/>
        </p:nvCxnSpPr>
        <p:spPr>
          <a:xfrm flipH="1">
            <a:off x="3999950" y="2313900"/>
            <a:ext cx="1053000" cy="732000"/>
          </a:xfrm>
          <a:prstGeom prst="straightConnector1">
            <a:avLst/>
          </a:prstGeom>
          <a:noFill/>
          <a:ln w="19050" cap="flat" cmpd="sng">
            <a:solidFill>
              <a:srgbClr val="FDCC59"/>
            </a:solidFill>
            <a:prstDash val="solid"/>
            <a:round/>
            <a:headEnd type="none" w="lg" len="lg"/>
            <a:tailEnd type="triangle" w="lg" len="lg"/>
          </a:ln>
        </p:spPr>
      </p:cxnSp>
      <p:sp>
        <p:nvSpPr>
          <p:cNvPr id="184" name="Shape 184"/>
          <p:cNvSpPr/>
          <p:nvPr/>
        </p:nvSpPr>
        <p:spPr>
          <a:xfrm>
            <a:off x="5503675" y="1414796"/>
            <a:ext cx="445800" cy="445800"/>
          </a:xfrm>
          <a:prstGeom prst="ellipse">
            <a:avLst/>
          </a:prstGeom>
          <a:solidFill>
            <a:srgbClr val="FDCC59"/>
          </a:solidFill>
          <a:ln>
            <a:noFill/>
          </a:ln>
        </p:spPr>
        <p:txBody>
          <a:bodyPr lIns="91425" tIns="91425" rIns="91425" bIns="91425" anchor="ctr" anchorCtr="0">
            <a:noAutofit/>
          </a:bodyPr>
          <a:lstStyle/>
          <a:p>
            <a:pPr lvl="0">
              <a:spcBef>
                <a:spcPts val="0"/>
              </a:spcBef>
              <a:buNone/>
            </a:pPr>
            <a:endParaRPr/>
          </a:p>
        </p:txBody>
      </p:sp>
      <p:sp>
        <p:nvSpPr>
          <p:cNvPr id="185" name="Shape 185"/>
          <p:cNvSpPr/>
          <p:nvPr/>
        </p:nvSpPr>
        <p:spPr>
          <a:xfrm>
            <a:off x="5503675" y="1374146"/>
            <a:ext cx="445800" cy="327600"/>
          </a:xfrm>
          <a:prstGeom prst="rect">
            <a:avLst/>
          </a:prstGeom>
          <a:noFill/>
          <a:ln>
            <a:noFill/>
          </a:ln>
        </p:spPr>
        <p:txBody>
          <a:bodyPr lIns="45700" tIns="45700" rIns="45700"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2400" i="1">
                <a:latin typeface="Georgia"/>
                <a:ea typeface="Georgia"/>
                <a:cs typeface="Georgia"/>
                <a:sym typeface="Georgia"/>
              </a:rPr>
              <a:t>2</a:t>
            </a:r>
          </a:p>
        </p:txBody>
      </p:sp>
      <p:sp>
        <p:nvSpPr>
          <p:cNvPr id="186" name="Shape 186"/>
          <p:cNvSpPr/>
          <p:nvPr/>
        </p:nvSpPr>
        <p:spPr>
          <a:xfrm>
            <a:off x="3229100" y="3110321"/>
            <a:ext cx="445800" cy="445799"/>
          </a:xfrm>
          <a:prstGeom prst="ellipse">
            <a:avLst/>
          </a:prstGeom>
          <a:solidFill>
            <a:srgbClr val="FDCC59"/>
          </a:solidFill>
          <a:ln>
            <a:noFill/>
          </a:ln>
        </p:spPr>
        <p:txBody>
          <a:bodyPr lIns="91425" tIns="91425" rIns="91425" bIns="91425" anchor="ctr" anchorCtr="0">
            <a:noAutofit/>
          </a:bodyPr>
          <a:lstStyle/>
          <a:p>
            <a:pPr lvl="0">
              <a:spcBef>
                <a:spcPts val="0"/>
              </a:spcBef>
              <a:buNone/>
            </a:pPr>
            <a:endParaRPr/>
          </a:p>
        </p:txBody>
      </p:sp>
      <p:sp>
        <p:nvSpPr>
          <p:cNvPr id="187" name="Shape 187"/>
          <p:cNvSpPr/>
          <p:nvPr/>
        </p:nvSpPr>
        <p:spPr>
          <a:xfrm>
            <a:off x="3229100" y="3069671"/>
            <a:ext cx="445800" cy="327599"/>
          </a:xfrm>
          <a:prstGeom prst="rect">
            <a:avLst/>
          </a:prstGeom>
          <a:noFill/>
          <a:ln>
            <a:noFill/>
          </a:ln>
        </p:spPr>
        <p:txBody>
          <a:bodyPr lIns="45700" tIns="45700" rIns="45700"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2400" i="1">
                <a:latin typeface="Georgia"/>
                <a:ea typeface="Georgia"/>
                <a:cs typeface="Georgia"/>
                <a:sym typeface="Georgia"/>
              </a:rPr>
              <a:t>3</a:t>
            </a:r>
          </a:p>
        </p:txBody>
      </p:sp>
      <p:sp>
        <p:nvSpPr>
          <p:cNvPr id="188" name="Shape 188"/>
          <p:cNvSpPr/>
          <p:nvPr/>
        </p:nvSpPr>
        <p:spPr>
          <a:xfrm>
            <a:off x="5503700" y="3110321"/>
            <a:ext cx="445800" cy="445799"/>
          </a:xfrm>
          <a:prstGeom prst="ellipse">
            <a:avLst/>
          </a:prstGeom>
          <a:solidFill>
            <a:srgbClr val="FDCC59"/>
          </a:solidFill>
          <a:ln>
            <a:noFill/>
          </a:ln>
        </p:spPr>
        <p:txBody>
          <a:bodyPr lIns="91425" tIns="91425" rIns="91425" bIns="91425" anchor="ctr" anchorCtr="0">
            <a:noAutofit/>
          </a:bodyPr>
          <a:lstStyle/>
          <a:p>
            <a:pPr lvl="0">
              <a:spcBef>
                <a:spcPts val="0"/>
              </a:spcBef>
              <a:buNone/>
            </a:pPr>
            <a:endParaRPr/>
          </a:p>
        </p:txBody>
      </p:sp>
      <p:sp>
        <p:nvSpPr>
          <p:cNvPr id="189" name="Shape 189"/>
          <p:cNvSpPr/>
          <p:nvPr/>
        </p:nvSpPr>
        <p:spPr>
          <a:xfrm>
            <a:off x="5503700" y="3069671"/>
            <a:ext cx="445800" cy="327599"/>
          </a:xfrm>
          <a:prstGeom prst="rect">
            <a:avLst/>
          </a:prstGeom>
          <a:noFill/>
          <a:ln>
            <a:noFill/>
          </a:ln>
        </p:spPr>
        <p:txBody>
          <a:bodyPr lIns="45700" tIns="45700" rIns="45700"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2400" i="1">
                <a:latin typeface="Georgia"/>
                <a:ea typeface="Georgia"/>
                <a:cs typeface="Georgia"/>
                <a:sym typeface="Georgia"/>
              </a:rPr>
              <a:t>4</a:t>
            </a:r>
          </a:p>
        </p:txBody>
      </p:sp>
      <p:pic>
        <p:nvPicPr>
          <p:cNvPr id="190" name="Shape 190"/>
          <p:cNvPicPr preferRelativeResize="0"/>
          <p:nvPr/>
        </p:nvPicPr>
        <p:blipFill rotWithShape="1">
          <a:blip r:embed="rId3">
            <a:alphaModFix/>
          </a:blip>
          <a:srcRect r="5864"/>
          <a:stretch/>
        </p:blipFill>
        <p:spPr>
          <a:xfrm>
            <a:off x="7461525" y="4447199"/>
            <a:ext cx="1457100" cy="696300"/>
          </a:xfrm>
          <a:prstGeom prst="rect">
            <a:avLst/>
          </a:prstGeom>
          <a:noFill/>
          <a:ln>
            <a:noFill/>
          </a:ln>
        </p:spPr>
      </p:pic>
      <p:pic>
        <p:nvPicPr>
          <p:cNvPr id="191" name="Shape 191"/>
          <p:cNvPicPr preferRelativeResize="0"/>
          <p:nvPr/>
        </p:nvPicPr>
        <p:blipFill>
          <a:blip r:embed="rId4">
            <a:alphaModFix/>
          </a:blip>
          <a:stretch>
            <a:fillRect/>
          </a:stretch>
        </p:blipFill>
        <p:spPr>
          <a:xfrm>
            <a:off x="898600" y="461500"/>
            <a:ext cx="1670574" cy="1024050"/>
          </a:xfrm>
          <a:prstGeom prst="rect">
            <a:avLst/>
          </a:prstGeom>
          <a:noFill/>
          <a:ln>
            <a:noFill/>
          </a:ln>
        </p:spPr>
      </p:pic>
      <p:pic>
        <p:nvPicPr>
          <p:cNvPr id="192" name="Shape 192"/>
          <p:cNvPicPr preferRelativeResize="0"/>
          <p:nvPr/>
        </p:nvPicPr>
        <p:blipFill>
          <a:blip r:embed="rId5">
            <a:alphaModFix/>
          </a:blip>
          <a:stretch>
            <a:fillRect/>
          </a:stretch>
        </p:blipFill>
        <p:spPr>
          <a:xfrm>
            <a:off x="6978450" y="574199"/>
            <a:ext cx="1233172" cy="3518549"/>
          </a:xfrm>
          <a:prstGeom prst="rect">
            <a:avLst/>
          </a:prstGeom>
          <a:noFill/>
          <a:ln>
            <a:noFill/>
          </a:ln>
        </p:spPr>
      </p:pic>
      <p:pic>
        <p:nvPicPr>
          <p:cNvPr id="193" name="Shape 193"/>
          <p:cNvPicPr preferRelativeResize="0"/>
          <p:nvPr/>
        </p:nvPicPr>
        <p:blipFill>
          <a:blip r:embed="rId6">
            <a:alphaModFix/>
          </a:blip>
          <a:stretch>
            <a:fillRect/>
          </a:stretch>
        </p:blipFill>
        <p:spPr>
          <a:xfrm>
            <a:off x="368950" y="1860599"/>
            <a:ext cx="1705490" cy="3141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ctrTitle" idx="4294967295"/>
          </p:nvPr>
        </p:nvSpPr>
        <p:spPr>
          <a:xfrm>
            <a:off x="1532401" y="-14350"/>
            <a:ext cx="5737500" cy="1102500"/>
          </a:xfrm>
          <a:prstGeom prst="rect">
            <a:avLst/>
          </a:prstGeom>
          <a:noFill/>
          <a:ln>
            <a:noFill/>
          </a:ln>
        </p:spPr>
        <p:txBody>
          <a:bodyPr lIns="45700" tIns="45700" rIns="45700" bIns="45700" anchor="ctr" anchorCtr="0">
            <a:noAutofit/>
          </a:bodyPr>
          <a:lstStyle/>
          <a:p>
            <a:pPr marL="0" marR="0" lvl="0" indent="0" rtl="0">
              <a:lnSpc>
                <a:spcPct val="100000"/>
              </a:lnSpc>
              <a:spcBef>
                <a:spcPts val="0"/>
              </a:spcBef>
              <a:spcAft>
                <a:spcPts val="0"/>
              </a:spcAft>
              <a:buClr>
                <a:srgbClr val="000000"/>
              </a:buClr>
              <a:buSzPct val="25000"/>
              <a:buFont typeface="Calibri"/>
              <a:buNone/>
            </a:pPr>
            <a:r>
              <a:rPr lang="en-US" sz="2000" b="1">
                <a:latin typeface="Arial"/>
                <a:ea typeface="Arial"/>
                <a:cs typeface="Arial"/>
                <a:sym typeface="Arial"/>
              </a:rPr>
              <a:t>Как выглядит </a:t>
            </a:r>
            <a:r>
              <a:rPr lang="en-US" sz="2000" i="1">
                <a:latin typeface="Georgia"/>
                <a:ea typeface="Georgia"/>
                <a:cs typeface="Georgia"/>
                <a:sym typeface="Georgia"/>
              </a:rPr>
              <a:t>личный </a:t>
            </a:r>
            <a:r>
              <a:rPr lang="en-US" sz="2000" b="1">
                <a:latin typeface="Arial"/>
                <a:ea typeface="Arial"/>
                <a:cs typeface="Arial"/>
                <a:sym typeface="Arial"/>
              </a:rPr>
              <a:t>финансовый план</a:t>
            </a:r>
            <a:r>
              <a:rPr lang="en-US" sz="2000" b="1" i="0" u="none" strike="noStrike" cap="none">
                <a:solidFill>
                  <a:srgbClr val="000000"/>
                </a:solidFill>
                <a:latin typeface="Arial"/>
                <a:ea typeface="Arial"/>
                <a:cs typeface="Arial"/>
                <a:sym typeface="Arial"/>
              </a:rPr>
              <a:t>?</a:t>
            </a:r>
          </a:p>
        </p:txBody>
      </p:sp>
      <p:pic>
        <p:nvPicPr>
          <p:cNvPr id="199" name="Shape 199"/>
          <p:cNvPicPr preferRelativeResize="0"/>
          <p:nvPr/>
        </p:nvPicPr>
        <p:blipFill>
          <a:blip r:embed="rId3">
            <a:alphaModFix/>
          </a:blip>
          <a:stretch>
            <a:fillRect/>
          </a:stretch>
        </p:blipFill>
        <p:spPr>
          <a:xfrm>
            <a:off x="433825" y="1548299"/>
            <a:ext cx="1068325" cy="2788298"/>
          </a:xfrm>
          <a:prstGeom prst="rect">
            <a:avLst/>
          </a:prstGeom>
          <a:noFill/>
          <a:ln>
            <a:noFill/>
          </a:ln>
        </p:spPr>
      </p:pic>
      <p:pic>
        <p:nvPicPr>
          <p:cNvPr id="200" name="Shape 200"/>
          <p:cNvPicPr preferRelativeResize="0"/>
          <p:nvPr/>
        </p:nvPicPr>
        <p:blipFill rotWithShape="1">
          <a:blip r:embed="rId4">
            <a:alphaModFix/>
          </a:blip>
          <a:srcRect r="5864"/>
          <a:stretch/>
        </p:blipFill>
        <p:spPr>
          <a:xfrm>
            <a:off x="7461525" y="4447199"/>
            <a:ext cx="1457100" cy="696300"/>
          </a:xfrm>
          <a:prstGeom prst="rect">
            <a:avLst/>
          </a:prstGeom>
          <a:noFill/>
          <a:ln>
            <a:noFill/>
          </a:ln>
        </p:spPr>
      </p:pic>
      <p:graphicFrame>
        <p:nvGraphicFramePr>
          <p:cNvPr id="201" name="Shape 201"/>
          <p:cNvGraphicFramePr/>
          <p:nvPr/>
        </p:nvGraphicFramePr>
        <p:xfrm>
          <a:off x="1839275" y="927484"/>
          <a:ext cx="5231475" cy="3880225"/>
        </p:xfrm>
        <a:graphic>
          <a:graphicData uri="http://schemas.openxmlformats.org/drawingml/2006/table">
            <a:tbl>
              <a:tblPr>
                <a:noFill/>
                <a:tableStyleId>{AA0B8C27-202C-41C0-A809-E557C33F3BE0}</a:tableStyleId>
              </a:tblPr>
              <a:tblGrid>
                <a:gridCol w="1102650">
                  <a:extLst>
                    <a:ext uri="{9D8B030D-6E8A-4147-A177-3AD203B41FA5}">
                      <a16:colId xmlns="" xmlns:a16="http://schemas.microsoft.com/office/drawing/2014/main" val="20000"/>
                    </a:ext>
                  </a:extLst>
                </a:gridCol>
                <a:gridCol w="1251325">
                  <a:extLst>
                    <a:ext uri="{9D8B030D-6E8A-4147-A177-3AD203B41FA5}">
                      <a16:colId xmlns="" xmlns:a16="http://schemas.microsoft.com/office/drawing/2014/main" val="20001"/>
                    </a:ext>
                  </a:extLst>
                </a:gridCol>
                <a:gridCol w="916300">
                  <a:extLst>
                    <a:ext uri="{9D8B030D-6E8A-4147-A177-3AD203B41FA5}">
                      <a16:colId xmlns="" xmlns:a16="http://schemas.microsoft.com/office/drawing/2014/main" val="20002"/>
                    </a:ext>
                  </a:extLst>
                </a:gridCol>
                <a:gridCol w="992200">
                  <a:extLst>
                    <a:ext uri="{9D8B030D-6E8A-4147-A177-3AD203B41FA5}">
                      <a16:colId xmlns="" xmlns:a16="http://schemas.microsoft.com/office/drawing/2014/main" val="20003"/>
                    </a:ext>
                  </a:extLst>
                </a:gridCol>
                <a:gridCol w="969000">
                  <a:extLst>
                    <a:ext uri="{9D8B030D-6E8A-4147-A177-3AD203B41FA5}">
                      <a16:colId xmlns="" xmlns:a16="http://schemas.microsoft.com/office/drawing/2014/main" val="20004"/>
                    </a:ext>
                  </a:extLst>
                </a:gridCol>
              </a:tblGrid>
              <a:tr h="0">
                <a:tc>
                  <a:txBody>
                    <a:bodyPr/>
                    <a:lstStyle/>
                    <a:p>
                      <a:pPr marL="0" marR="0" lvl="0" indent="0" algn="l" rtl="0">
                        <a:lnSpc>
                          <a:spcPct val="100000"/>
                        </a:lnSpc>
                        <a:spcBef>
                          <a:spcPts val="0"/>
                        </a:spcBef>
                        <a:spcAft>
                          <a:spcPts val="0"/>
                        </a:spcAft>
                        <a:buClr>
                          <a:srgbClr val="000000"/>
                        </a:buClr>
                        <a:buSzPct val="25000"/>
                        <a:buFont typeface="Arial"/>
                        <a:buNone/>
                      </a:pPr>
                      <a:endParaRPr sz="1000" u="none" strike="noStrike" cap="none"/>
                    </a:p>
                  </a:txBody>
                  <a:tcPr marL="66000" marR="66000" marT="72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gridSpan="2">
                  <a:txBody>
                    <a:bodyPr/>
                    <a:lstStyle/>
                    <a:p>
                      <a:pPr marL="0" marR="0" lvl="0" indent="0" algn="l" rtl="0">
                        <a:lnSpc>
                          <a:spcPct val="100000"/>
                        </a:lnSpc>
                        <a:spcBef>
                          <a:spcPts val="0"/>
                        </a:spcBef>
                        <a:spcAft>
                          <a:spcPts val="0"/>
                        </a:spcAft>
                        <a:buClr>
                          <a:srgbClr val="000000"/>
                        </a:buClr>
                        <a:buSzPct val="25000"/>
                        <a:buFont typeface="Arial"/>
                        <a:buNone/>
                      </a:pPr>
                      <a:r>
                        <a:rPr lang="en-US" sz="1100" b="1" u="none" strike="noStrike" cap="none"/>
                        <a:t>Доходы</a:t>
                      </a:r>
                    </a:p>
                  </a:txBody>
                  <a:tcPr marL="72000" marR="66000" marT="7200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hMerge="1">
                  <a:txBody>
                    <a:bodyPr/>
                    <a:lstStyle/>
                    <a:p>
                      <a:endParaRPr lang="ru-RU"/>
                    </a:p>
                  </a:txBody>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100" b="1" u="none" strike="noStrike" cap="none"/>
                        <a:t>Расходы</a:t>
                      </a:r>
                    </a:p>
                  </a:txBody>
                  <a:tcPr marL="72000" marR="66000" marT="7200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100" b="1" u="none" strike="noStrike" cap="none"/>
                        <a:t>Баланс</a:t>
                      </a:r>
                    </a:p>
                  </a:txBody>
                  <a:tcPr marL="72000" marR="66000" marT="7200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3D9C7">
                        <a:alpha val="40850"/>
                      </a:srgbClr>
                    </a:solidFill>
                  </a:tcPr>
                </a:tc>
                <a:extLst>
                  <a:ext uri="{0D108BD9-81ED-4DB2-BD59-A6C34878D82A}">
                    <a16:rowId xmlns="" xmlns:a16="http://schemas.microsoft.com/office/drawing/2014/main" val="10000"/>
                  </a:ext>
                </a:extLst>
              </a:tr>
              <a:tr h="304275">
                <a:tc>
                  <a:txBody>
                    <a:bodyPr/>
                    <a:lstStyle/>
                    <a:p>
                      <a:pPr marL="0" marR="0" lvl="0" indent="0" algn="l" rtl="0">
                        <a:lnSpc>
                          <a:spcPct val="100000"/>
                        </a:lnSpc>
                        <a:spcBef>
                          <a:spcPts val="0"/>
                        </a:spcBef>
                        <a:spcAft>
                          <a:spcPts val="0"/>
                        </a:spcAft>
                        <a:buClr>
                          <a:srgbClr val="000000"/>
                        </a:buClr>
                        <a:buSzPct val="25000"/>
                        <a:buFont typeface="Arial"/>
                        <a:buNone/>
                      </a:pPr>
                      <a:endParaRPr sz="700" u="none" strike="noStrike" cap="none"/>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700" b="1" u="none" strike="noStrike" cap="none">
                          <a:solidFill>
                            <a:srgbClr val="000000"/>
                          </a:solidFill>
                        </a:rPr>
                        <a:t>Деньги на карманные расходы</a:t>
                      </a:r>
                    </a:p>
                  </a:txBody>
                  <a:tcPr marL="66000" marR="66000" marT="0" marB="3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700" b="1" u="none" strike="noStrike" cap="none"/>
                        <a:t>Подарки</a:t>
                      </a:r>
                    </a:p>
                  </a:txBody>
                  <a:tcPr marL="66000" marR="66000" marT="0" marB="3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700" b="1" u="none" strike="noStrike" cap="none"/>
                        <a:t>Желания</a:t>
                      </a:r>
                    </a:p>
                  </a:txBody>
                  <a:tcPr marL="66000" marR="66000" marT="0" marB="3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700" b="1" u="none" strike="noStrike" cap="none"/>
                        <a:t>Накопления</a:t>
                      </a:r>
                    </a:p>
                  </a:txBody>
                  <a:tcPr marL="66000" marR="66000" marT="0" marB="3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3D9C7">
                        <a:alpha val="40850"/>
                      </a:srgbClr>
                    </a:solidFill>
                  </a:tcPr>
                </a:tc>
                <a:extLst>
                  <a:ext uri="{0D108BD9-81ED-4DB2-BD59-A6C34878D82A}">
                    <a16:rowId xmlns="" xmlns:a16="http://schemas.microsoft.com/office/drawing/2014/main" val="10001"/>
                  </a:ext>
                </a:extLst>
              </a:tr>
              <a:tr h="236625">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t>Сентябрь</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t>2 000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t>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t>1 000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t>1 000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3D9C7">
                        <a:alpha val="40850"/>
                      </a:srgbClr>
                    </a:solidFill>
                  </a:tcPr>
                </a:tc>
                <a:extLst>
                  <a:ext uri="{0D108BD9-81ED-4DB2-BD59-A6C34878D82A}">
                    <a16:rowId xmlns="" xmlns:a16="http://schemas.microsoft.com/office/drawing/2014/main" val="10002"/>
                  </a:ext>
                </a:extLst>
              </a:tr>
              <a:tr h="236625">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t>Октябрь</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2 000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1 000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2 000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3D9C7">
                        <a:alpha val="40850"/>
                      </a:srgbClr>
                    </a:solidFill>
                  </a:tcPr>
                </a:tc>
                <a:extLst>
                  <a:ext uri="{0D108BD9-81ED-4DB2-BD59-A6C34878D82A}">
                    <a16:rowId xmlns="" xmlns:a16="http://schemas.microsoft.com/office/drawing/2014/main" val="10003"/>
                  </a:ext>
                </a:extLst>
              </a:tr>
              <a:tr h="236625">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t>Ноябрь</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2 000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1 000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3 000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3D9C7">
                        <a:alpha val="40850"/>
                      </a:srgbClr>
                    </a:solidFill>
                  </a:tcPr>
                </a:tc>
                <a:extLst>
                  <a:ext uri="{0D108BD9-81ED-4DB2-BD59-A6C34878D82A}">
                    <a16:rowId xmlns="" xmlns:a16="http://schemas.microsoft.com/office/drawing/2014/main" val="10004"/>
                  </a:ext>
                </a:extLst>
              </a:tr>
              <a:tr h="236625">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t>Декабрь</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2 000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1 000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4 000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3D9C7">
                        <a:alpha val="40850"/>
                      </a:srgbClr>
                    </a:solidFill>
                  </a:tcPr>
                </a:tc>
                <a:extLst>
                  <a:ext uri="{0D108BD9-81ED-4DB2-BD59-A6C34878D82A}">
                    <a16:rowId xmlns="" xmlns:a16="http://schemas.microsoft.com/office/drawing/2014/main" val="10005"/>
                  </a:ext>
                </a:extLst>
              </a:tr>
              <a:tr h="222350">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t>Январь</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2 000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2 000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2 000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6 000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3D9C7">
                        <a:alpha val="40850"/>
                      </a:srgbClr>
                    </a:solidFill>
                  </a:tcPr>
                </a:tc>
                <a:extLst>
                  <a:ext uri="{0D108BD9-81ED-4DB2-BD59-A6C34878D82A}">
                    <a16:rowId xmlns="" xmlns:a16="http://schemas.microsoft.com/office/drawing/2014/main" val="10006"/>
                  </a:ext>
                </a:extLst>
              </a:tr>
              <a:tr h="236625">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t>Февраль</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2 000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1 000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7 000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3D9C7">
                        <a:alpha val="40850"/>
                      </a:srgbClr>
                    </a:solidFill>
                  </a:tcPr>
                </a:tc>
                <a:extLst>
                  <a:ext uri="{0D108BD9-81ED-4DB2-BD59-A6C34878D82A}">
                    <a16:rowId xmlns="" xmlns:a16="http://schemas.microsoft.com/office/drawing/2014/main" val="10007"/>
                  </a:ext>
                </a:extLst>
              </a:tr>
              <a:tr h="236625">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t>Март</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2 000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5 000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1 000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13 000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3D9C7">
                        <a:alpha val="40850"/>
                      </a:srgbClr>
                    </a:solidFill>
                  </a:tcPr>
                </a:tc>
                <a:extLst>
                  <a:ext uri="{0D108BD9-81ED-4DB2-BD59-A6C34878D82A}">
                    <a16:rowId xmlns="" xmlns:a16="http://schemas.microsoft.com/office/drawing/2014/main" val="10008"/>
                  </a:ext>
                </a:extLst>
              </a:tr>
              <a:tr h="236625">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t>Апрель</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2 000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1 000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14 000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3D9C7">
                        <a:alpha val="40850"/>
                      </a:srgbClr>
                    </a:solidFill>
                  </a:tcPr>
                </a:tc>
                <a:extLst>
                  <a:ext uri="{0D108BD9-81ED-4DB2-BD59-A6C34878D82A}">
                    <a16:rowId xmlns="" xmlns:a16="http://schemas.microsoft.com/office/drawing/2014/main" val="10009"/>
                  </a:ext>
                </a:extLst>
              </a:tr>
              <a:tr h="236625">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t>Май</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2 000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1 000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u="none" strike="noStrike" cap="none">
                          <a:solidFill>
                            <a:srgbClr val="000000"/>
                          </a:solidFill>
                        </a:rPr>
                        <a:t>15 000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3D9C7">
                        <a:alpha val="40850"/>
                      </a:srgbClr>
                    </a:solidFill>
                  </a:tcPr>
                </a:tc>
                <a:extLst>
                  <a:ext uri="{0D108BD9-81ED-4DB2-BD59-A6C34878D82A}">
                    <a16:rowId xmlns="" xmlns:a16="http://schemas.microsoft.com/office/drawing/2014/main" val="10010"/>
                  </a:ext>
                </a:extLst>
              </a:tr>
              <a:tr h="189375">
                <a:tc>
                  <a:txBody>
                    <a:bodyPr/>
                    <a:lstStyle/>
                    <a:p>
                      <a:pPr marL="0" marR="0" lvl="0" indent="0" algn="l" rtl="0">
                        <a:lnSpc>
                          <a:spcPct val="100000"/>
                        </a:lnSpc>
                        <a:spcBef>
                          <a:spcPts val="0"/>
                        </a:spcBef>
                        <a:spcAft>
                          <a:spcPts val="0"/>
                        </a:spcAft>
                        <a:buClr>
                          <a:srgbClr val="000000"/>
                        </a:buClr>
                        <a:buSzPct val="25000"/>
                        <a:buFont typeface="Arial"/>
                        <a:buNone/>
                      </a:pPr>
                      <a:endParaRPr sz="1000" u="none" strike="noStrike" cap="none"/>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b="1" u="none" strike="noStrike" cap="none"/>
                        <a:t>18 000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000" b="1" u="none" strike="noStrike" cap="none"/>
                        <a:t>7 000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endParaRPr sz="1000" u="none" strike="noStrike" cap="none"/>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endParaRPr sz="1000" u="none" strike="noStrike" cap="none"/>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3D9C7">
                        <a:alpha val="40850"/>
                      </a:srgbClr>
                    </a:solidFill>
                  </a:tcPr>
                </a:tc>
                <a:extLst>
                  <a:ext uri="{0D108BD9-81ED-4DB2-BD59-A6C34878D82A}">
                    <a16:rowId xmlns="" xmlns:a16="http://schemas.microsoft.com/office/drawing/2014/main" val="10011"/>
                  </a:ext>
                </a:extLst>
              </a:tr>
              <a:tr h="441550">
                <a:tc>
                  <a:txBody>
                    <a:bodyPr/>
                    <a:lstStyle/>
                    <a:p>
                      <a:pPr marL="0" marR="0" lvl="0" indent="0" algn="l" rtl="0">
                        <a:lnSpc>
                          <a:spcPct val="100000"/>
                        </a:lnSpc>
                        <a:spcBef>
                          <a:spcPts val="0"/>
                        </a:spcBef>
                        <a:spcAft>
                          <a:spcPts val="0"/>
                        </a:spcAft>
                        <a:buClr>
                          <a:srgbClr val="000000"/>
                        </a:buClr>
                        <a:buSzPct val="25000"/>
                        <a:buFont typeface="Arial"/>
                        <a:buNone/>
                      </a:pPr>
                      <a:r>
                        <a:rPr lang="en-US" sz="1300" b="1" u="none" strike="noStrike" cap="none"/>
                        <a:t>Итог</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gridSpan="2">
                  <a:txBody>
                    <a:bodyPr/>
                    <a:lstStyle/>
                    <a:p>
                      <a:pPr marL="0" marR="0" lvl="0" indent="0" algn="l" rtl="0">
                        <a:lnSpc>
                          <a:spcPct val="100000"/>
                        </a:lnSpc>
                        <a:spcBef>
                          <a:spcPts val="0"/>
                        </a:spcBef>
                        <a:spcAft>
                          <a:spcPts val="0"/>
                        </a:spcAft>
                        <a:buClr>
                          <a:srgbClr val="000000"/>
                        </a:buClr>
                        <a:buSzPct val="25000"/>
                        <a:buFont typeface="Arial"/>
                        <a:buNone/>
                      </a:pPr>
                      <a:r>
                        <a:rPr lang="en-US" sz="1300" b="1" u="none" strike="noStrike" cap="none"/>
                        <a:t>25 000 </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hMerge="1">
                  <a:txBody>
                    <a:bodyPr/>
                    <a:lstStyle/>
                    <a:p>
                      <a:endParaRPr lang="ru-RU"/>
                    </a:p>
                  </a:txBody>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300" b="1" u="none" strike="noStrike" cap="none">
                          <a:solidFill>
                            <a:srgbClr val="000000"/>
                          </a:solidFill>
                        </a:rPr>
                        <a:t>10 000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300" b="1" u="none" strike="noStrike" cap="none">
                          <a:solidFill>
                            <a:srgbClr val="980000"/>
                          </a:solidFill>
                        </a:rPr>
                        <a:t>15 000</a:t>
                      </a:r>
                    </a:p>
                  </a:txBody>
                  <a:tcPr marL="66000" marR="66000" marT="66000" marB="660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3D9C7">
                        <a:alpha val="40850"/>
                      </a:srgbClr>
                    </a:solidFill>
                  </a:tcPr>
                </a:tc>
                <a:extLst>
                  <a:ext uri="{0D108BD9-81ED-4DB2-BD59-A6C34878D82A}">
                    <a16:rowId xmlns="" xmlns:a16="http://schemas.microsoft.com/office/drawing/2014/main" val="10012"/>
                  </a:ext>
                </a:extLst>
              </a:tr>
            </a:tbl>
          </a:graphicData>
        </a:graphic>
      </p:graphicFrame>
      <p:sp>
        <p:nvSpPr>
          <p:cNvPr id="202" name="Shape 202"/>
          <p:cNvSpPr txBox="1"/>
          <p:nvPr/>
        </p:nvSpPr>
        <p:spPr>
          <a:xfrm>
            <a:off x="7292600" y="2452200"/>
            <a:ext cx="1751400" cy="696300"/>
          </a:xfrm>
          <a:prstGeom prst="rect">
            <a:avLst/>
          </a:prstGeom>
          <a:noFill/>
          <a:ln>
            <a:noFill/>
          </a:ln>
        </p:spPr>
        <p:txBody>
          <a:bodyPr lIns="91425" tIns="91425" rIns="91425" bIns="91425" anchor="ctr" anchorCtr="0">
            <a:noAutofit/>
          </a:bodyPr>
          <a:lstStyle/>
          <a:p>
            <a:pPr lvl="0" rtl="0">
              <a:lnSpc>
                <a:spcPct val="120000"/>
              </a:lnSpc>
              <a:spcBef>
                <a:spcPts val="0"/>
              </a:spcBef>
              <a:buNone/>
            </a:pPr>
            <a:r>
              <a:rPr lang="en-US" sz="1300" b="1">
                <a:solidFill>
                  <a:schemeClr val="dk1"/>
                </a:solidFill>
              </a:rPr>
              <a:t>Доходы</a:t>
            </a:r>
          </a:p>
          <a:p>
            <a:pPr lvl="0" rtl="0">
              <a:lnSpc>
                <a:spcPct val="120000"/>
              </a:lnSpc>
              <a:spcBef>
                <a:spcPts val="0"/>
              </a:spcBef>
              <a:buNone/>
            </a:pPr>
            <a:r>
              <a:rPr lang="en-US" sz="1300">
                <a:solidFill>
                  <a:schemeClr val="dk1"/>
                </a:solidFill>
              </a:rPr>
              <a:t>100 — в день</a:t>
            </a:r>
            <a:br>
              <a:rPr lang="en-US" sz="1300">
                <a:solidFill>
                  <a:schemeClr val="dk1"/>
                </a:solidFill>
              </a:rPr>
            </a:br>
            <a:r>
              <a:rPr lang="en-US" sz="1300">
                <a:solidFill>
                  <a:schemeClr val="dk1"/>
                </a:solidFill>
              </a:rPr>
              <a:t>500 — в неделю</a:t>
            </a:r>
            <a:br>
              <a:rPr lang="en-US" sz="1300">
                <a:solidFill>
                  <a:schemeClr val="dk1"/>
                </a:solidFill>
              </a:rPr>
            </a:br>
            <a:r>
              <a:rPr lang="en-US" sz="1300">
                <a:solidFill>
                  <a:schemeClr val="dk1"/>
                </a:solidFill>
              </a:rPr>
              <a:t>2 000 — в месяц</a:t>
            </a:r>
          </a:p>
          <a:p>
            <a:pPr lvl="0" rtl="0">
              <a:lnSpc>
                <a:spcPct val="120000"/>
              </a:lnSpc>
              <a:spcBef>
                <a:spcPts val="0"/>
              </a:spcBef>
              <a:buNone/>
            </a:pPr>
            <a:endParaRPr sz="1300">
              <a:solidFill>
                <a:schemeClr val="dk1"/>
              </a:solidFill>
            </a:endParaRPr>
          </a:p>
          <a:p>
            <a:pPr lvl="0" rtl="0">
              <a:lnSpc>
                <a:spcPct val="120000"/>
              </a:lnSpc>
              <a:spcBef>
                <a:spcPts val="0"/>
              </a:spcBef>
              <a:buNone/>
            </a:pPr>
            <a:r>
              <a:rPr lang="en-US" sz="1300" b="1">
                <a:solidFill>
                  <a:schemeClr val="dk1"/>
                </a:solidFill>
              </a:rPr>
              <a:t>Баланс</a:t>
            </a:r>
          </a:p>
          <a:p>
            <a:pPr lvl="0" rtl="0">
              <a:lnSpc>
                <a:spcPct val="120000"/>
              </a:lnSpc>
              <a:spcBef>
                <a:spcPts val="0"/>
              </a:spcBef>
              <a:buNone/>
            </a:pPr>
            <a:r>
              <a:rPr lang="en-US" sz="1300">
                <a:solidFill>
                  <a:schemeClr val="dk1"/>
                </a:solidFill>
              </a:rPr>
              <a:t>50 — в день</a:t>
            </a:r>
            <a:br>
              <a:rPr lang="en-US" sz="1300">
                <a:solidFill>
                  <a:schemeClr val="dk1"/>
                </a:solidFill>
              </a:rPr>
            </a:br>
            <a:r>
              <a:rPr lang="en-US" sz="1300">
                <a:solidFill>
                  <a:schemeClr val="dk1"/>
                </a:solidFill>
              </a:rPr>
              <a:t>250 — в неделю</a:t>
            </a:r>
            <a:br>
              <a:rPr lang="en-US" sz="1300">
                <a:solidFill>
                  <a:schemeClr val="dk1"/>
                </a:solidFill>
              </a:rPr>
            </a:br>
            <a:r>
              <a:rPr lang="en-US" sz="1300">
                <a:solidFill>
                  <a:schemeClr val="dk1"/>
                </a:solidFill>
              </a:rPr>
              <a:t>1 000 — в месяц</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ctrTitle" idx="4294967295"/>
          </p:nvPr>
        </p:nvSpPr>
        <p:spPr>
          <a:xfrm>
            <a:off x="1532401" y="171950"/>
            <a:ext cx="5737500" cy="1102500"/>
          </a:xfrm>
          <a:prstGeom prst="rect">
            <a:avLst/>
          </a:prstGeom>
          <a:noFill/>
          <a:ln>
            <a:noFill/>
          </a:ln>
        </p:spPr>
        <p:txBody>
          <a:bodyPr lIns="45700" tIns="45700" rIns="45700" bIns="45700" anchor="ctr" anchorCtr="0">
            <a:noAutofit/>
          </a:bodyPr>
          <a:lstStyle/>
          <a:p>
            <a:pPr marL="0" marR="0" lvl="0" indent="0" rtl="0">
              <a:lnSpc>
                <a:spcPct val="120000"/>
              </a:lnSpc>
              <a:spcBef>
                <a:spcPts val="0"/>
              </a:spcBef>
              <a:spcAft>
                <a:spcPts val="0"/>
              </a:spcAft>
              <a:buClr>
                <a:srgbClr val="000000"/>
              </a:buClr>
              <a:buSzPct val="25000"/>
              <a:buFont typeface="Calibri"/>
              <a:buNone/>
            </a:pPr>
            <a:r>
              <a:rPr lang="en-US" sz="2000" b="1">
                <a:latin typeface="Arial"/>
                <a:ea typeface="Arial"/>
                <a:cs typeface="Arial"/>
                <a:sym typeface="Arial"/>
              </a:rPr>
              <a:t>Какие финансовые </a:t>
            </a:r>
            <a:r>
              <a:rPr lang="en-US" sz="2000" i="1">
                <a:latin typeface="Georgia"/>
                <a:ea typeface="Georgia"/>
                <a:cs typeface="Georgia"/>
                <a:sym typeface="Georgia"/>
              </a:rPr>
              <a:t>инструменты и услуги </a:t>
            </a:r>
            <a:br>
              <a:rPr lang="en-US" sz="2000" i="1">
                <a:latin typeface="Georgia"/>
                <a:ea typeface="Georgia"/>
                <a:cs typeface="Georgia"/>
                <a:sym typeface="Georgia"/>
              </a:rPr>
            </a:br>
            <a:r>
              <a:rPr lang="en-US" sz="2000" b="1">
                <a:latin typeface="Arial"/>
                <a:ea typeface="Arial"/>
                <a:cs typeface="Arial"/>
                <a:sym typeface="Arial"/>
              </a:rPr>
              <a:t>вы можете использовать</a:t>
            </a:r>
            <a:r>
              <a:rPr lang="en-US" sz="2000" b="1" i="0" u="none" strike="noStrike" cap="none">
                <a:solidFill>
                  <a:srgbClr val="000000"/>
                </a:solidFill>
                <a:latin typeface="Arial"/>
                <a:ea typeface="Arial"/>
                <a:cs typeface="Arial"/>
                <a:sym typeface="Arial"/>
              </a:rPr>
              <a:t>?</a:t>
            </a:r>
          </a:p>
        </p:txBody>
      </p:sp>
      <p:pic>
        <p:nvPicPr>
          <p:cNvPr id="208" name="Shape 208"/>
          <p:cNvPicPr preferRelativeResize="0"/>
          <p:nvPr/>
        </p:nvPicPr>
        <p:blipFill rotWithShape="1">
          <a:blip r:embed="rId3">
            <a:alphaModFix/>
          </a:blip>
          <a:srcRect r="5864"/>
          <a:stretch/>
        </p:blipFill>
        <p:spPr>
          <a:xfrm>
            <a:off x="7461525" y="4447199"/>
            <a:ext cx="1457100" cy="696300"/>
          </a:xfrm>
          <a:prstGeom prst="rect">
            <a:avLst/>
          </a:prstGeom>
          <a:noFill/>
          <a:ln>
            <a:noFill/>
          </a:ln>
        </p:spPr>
      </p:pic>
      <p:sp>
        <p:nvSpPr>
          <p:cNvPr id="209" name="Shape 209"/>
          <p:cNvSpPr/>
          <p:nvPr/>
        </p:nvSpPr>
        <p:spPr>
          <a:xfrm>
            <a:off x="476637" y="2068000"/>
            <a:ext cx="3018300" cy="923100"/>
          </a:xfrm>
          <a:prstGeom prst="rect">
            <a:avLst/>
          </a:prstGeom>
          <a:noFill/>
          <a:ln>
            <a:noFill/>
          </a:ln>
        </p:spPr>
        <p:txBody>
          <a:bodyPr lIns="45700" tIns="45700" rIns="45700" bIns="45700" anchor="t" anchorCtr="0">
            <a:noAutofit/>
          </a:bodyPr>
          <a:lstStyle/>
          <a:p>
            <a:pPr marL="0" marR="0" lvl="0" indent="0" algn="ctr" rtl="0">
              <a:lnSpc>
                <a:spcPct val="115000"/>
              </a:lnSpc>
              <a:spcBef>
                <a:spcPts val="0"/>
              </a:spcBef>
              <a:spcAft>
                <a:spcPts val="0"/>
              </a:spcAft>
              <a:buClr>
                <a:srgbClr val="000000"/>
              </a:buClr>
              <a:buFont typeface="Calibri"/>
              <a:buNone/>
            </a:pPr>
            <a:r>
              <a:rPr lang="en-US"/>
              <a:t>Для сохранения и преумножения денег откройте депозитный </a:t>
            </a:r>
            <a:br>
              <a:rPr lang="en-US"/>
            </a:br>
            <a:r>
              <a:rPr lang="en-US"/>
              <a:t>счёт в банке</a:t>
            </a:r>
          </a:p>
        </p:txBody>
      </p:sp>
      <p:sp>
        <p:nvSpPr>
          <p:cNvPr id="210" name="Shape 210"/>
          <p:cNvSpPr/>
          <p:nvPr/>
        </p:nvSpPr>
        <p:spPr>
          <a:xfrm>
            <a:off x="457737" y="3813250"/>
            <a:ext cx="3056100" cy="923100"/>
          </a:xfrm>
          <a:prstGeom prst="rect">
            <a:avLst/>
          </a:prstGeom>
          <a:noFill/>
          <a:ln>
            <a:noFill/>
          </a:ln>
        </p:spPr>
        <p:txBody>
          <a:bodyPr lIns="45700" tIns="45700" rIns="45700" bIns="45700" anchor="t" anchorCtr="0">
            <a:noAutofit/>
          </a:bodyPr>
          <a:lstStyle/>
          <a:p>
            <a:pPr marL="0" marR="0" lvl="0" indent="0" algn="ctr" rtl="0">
              <a:lnSpc>
                <a:spcPct val="115000"/>
              </a:lnSpc>
              <a:spcBef>
                <a:spcPts val="0"/>
              </a:spcBef>
              <a:spcAft>
                <a:spcPts val="0"/>
              </a:spcAft>
              <a:buClr>
                <a:srgbClr val="000000"/>
              </a:buClr>
              <a:buFont typeface="Calibri"/>
              <a:buNone/>
            </a:pPr>
            <a:r>
              <a:rPr lang="en-US">
                <a:solidFill>
                  <a:srgbClr val="333333"/>
                </a:solidFill>
                <a:highlight>
                  <a:srgbClr val="FFFFFF"/>
                </a:highlight>
              </a:rPr>
              <a:t>Для накопления пенсии заранее заключите договор с НПФ или страховой компанией</a:t>
            </a:r>
          </a:p>
        </p:txBody>
      </p:sp>
      <p:sp>
        <p:nvSpPr>
          <p:cNvPr id="211" name="Shape 211"/>
          <p:cNvSpPr/>
          <p:nvPr/>
        </p:nvSpPr>
        <p:spPr>
          <a:xfrm>
            <a:off x="5650500" y="2068000"/>
            <a:ext cx="3150600" cy="923100"/>
          </a:xfrm>
          <a:prstGeom prst="rect">
            <a:avLst/>
          </a:prstGeom>
          <a:noFill/>
          <a:ln>
            <a:noFill/>
          </a:ln>
        </p:spPr>
        <p:txBody>
          <a:bodyPr lIns="45700" tIns="45700" rIns="45700" bIns="45700" anchor="t" anchorCtr="0">
            <a:noAutofit/>
          </a:bodyPr>
          <a:lstStyle/>
          <a:p>
            <a:pPr marL="0" marR="0" lvl="0" indent="0" algn="ctr" rtl="0">
              <a:lnSpc>
                <a:spcPct val="115000"/>
              </a:lnSpc>
              <a:spcBef>
                <a:spcPts val="0"/>
              </a:spcBef>
              <a:spcAft>
                <a:spcPts val="0"/>
              </a:spcAft>
              <a:buClr>
                <a:srgbClr val="000000"/>
              </a:buClr>
              <a:buFont typeface="Calibri"/>
              <a:buNone/>
            </a:pPr>
            <a:r>
              <a:rPr lang="en-US"/>
              <a:t>Для защиты здоровья </a:t>
            </a:r>
            <a:br>
              <a:rPr lang="en-US"/>
            </a:br>
            <a:r>
              <a:rPr lang="en-US"/>
              <a:t>и имущества оформите страховку</a:t>
            </a:r>
          </a:p>
        </p:txBody>
      </p:sp>
      <p:pic>
        <p:nvPicPr>
          <p:cNvPr id="212" name="Shape 212"/>
          <p:cNvPicPr preferRelativeResize="0"/>
          <p:nvPr/>
        </p:nvPicPr>
        <p:blipFill>
          <a:blip r:embed="rId4">
            <a:alphaModFix/>
          </a:blip>
          <a:stretch>
            <a:fillRect/>
          </a:stretch>
        </p:blipFill>
        <p:spPr>
          <a:xfrm>
            <a:off x="1637637" y="1330673"/>
            <a:ext cx="696300" cy="696300"/>
          </a:xfrm>
          <a:prstGeom prst="rect">
            <a:avLst/>
          </a:prstGeom>
          <a:noFill/>
          <a:ln>
            <a:noFill/>
          </a:ln>
        </p:spPr>
      </p:pic>
      <p:pic>
        <p:nvPicPr>
          <p:cNvPr id="213" name="Shape 213"/>
          <p:cNvPicPr preferRelativeResize="0"/>
          <p:nvPr/>
        </p:nvPicPr>
        <p:blipFill>
          <a:blip r:embed="rId5">
            <a:alphaModFix/>
          </a:blip>
          <a:stretch>
            <a:fillRect/>
          </a:stretch>
        </p:blipFill>
        <p:spPr>
          <a:xfrm>
            <a:off x="1637637" y="3045762"/>
            <a:ext cx="696300" cy="696300"/>
          </a:xfrm>
          <a:prstGeom prst="rect">
            <a:avLst/>
          </a:prstGeom>
          <a:noFill/>
          <a:ln>
            <a:noFill/>
          </a:ln>
        </p:spPr>
      </p:pic>
      <p:pic>
        <p:nvPicPr>
          <p:cNvPr id="214" name="Shape 214"/>
          <p:cNvPicPr preferRelativeResize="0"/>
          <p:nvPr/>
        </p:nvPicPr>
        <p:blipFill>
          <a:blip r:embed="rId6">
            <a:alphaModFix/>
          </a:blip>
          <a:stretch>
            <a:fillRect/>
          </a:stretch>
        </p:blipFill>
        <p:spPr>
          <a:xfrm>
            <a:off x="6900300" y="1353322"/>
            <a:ext cx="651000" cy="650999"/>
          </a:xfrm>
          <a:prstGeom prst="rect">
            <a:avLst/>
          </a:prstGeom>
          <a:noFill/>
          <a:ln>
            <a:noFill/>
          </a:ln>
        </p:spPr>
      </p:pic>
      <p:pic>
        <p:nvPicPr>
          <p:cNvPr id="215" name="Shape 215"/>
          <p:cNvPicPr preferRelativeResize="0"/>
          <p:nvPr/>
        </p:nvPicPr>
        <p:blipFill>
          <a:blip r:embed="rId7">
            <a:alphaModFix/>
          </a:blip>
          <a:stretch>
            <a:fillRect/>
          </a:stretch>
        </p:blipFill>
        <p:spPr>
          <a:xfrm>
            <a:off x="6877650" y="2893362"/>
            <a:ext cx="696300" cy="696300"/>
          </a:xfrm>
          <a:prstGeom prst="rect">
            <a:avLst/>
          </a:prstGeom>
          <a:noFill/>
          <a:ln>
            <a:noFill/>
          </a:ln>
        </p:spPr>
      </p:pic>
      <p:sp>
        <p:nvSpPr>
          <p:cNvPr id="216" name="Shape 216"/>
          <p:cNvSpPr/>
          <p:nvPr/>
        </p:nvSpPr>
        <p:spPr>
          <a:xfrm>
            <a:off x="5650500" y="3617550"/>
            <a:ext cx="3150600" cy="923100"/>
          </a:xfrm>
          <a:prstGeom prst="rect">
            <a:avLst/>
          </a:prstGeom>
          <a:noFill/>
          <a:ln>
            <a:noFill/>
          </a:ln>
        </p:spPr>
        <p:txBody>
          <a:bodyPr lIns="45700" tIns="45700" rIns="45700" bIns="45700" anchor="t" anchorCtr="0">
            <a:noAutofit/>
          </a:bodyPr>
          <a:lstStyle/>
          <a:p>
            <a:pPr lvl="0" algn="ctr" rtl="0">
              <a:lnSpc>
                <a:spcPct val="115000"/>
              </a:lnSpc>
              <a:spcBef>
                <a:spcPts val="500"/>
              </a:spcBef>
              <a:spcAft>
                <a:spcPts val="500"/>
              </a:spcAft>
              <a:buClr>
                <a:schemeClr val="dk1"/>
              </a:buClr>
              <a:buFont typeface="Arial"/>
              <a:buNone/>
            </a:pPr>
            <a:r>
              <a:rPr lang="en-US">
                <a:solidFill>
                  <a:srgbClr val="333333"/>
                </a:solidFill>
                <a:highlight>
                  <a:srgbClr val="FFFFFF"/>
                </a:highlight>
              </a:rPr>
              <a:t>Для получения дополнительного дохода инвестируйте</a:t>
            </a:r>
            <a:br>
              <a:rPr lang="en-US">
                <a:solidFill>
                  <a:srgbClr val="333333"/>
                </a:solidFill>
                <a:highlight>
                  <a:srgbClr val="FFFFFF"/>
                </a:highlight>
              </a:rPr>
            </a:br>
            <a:r>
              <a:rPr lang="en-US">
                <a:solidFill>
                  <a:srgbClr val="333333"/>
                </a:solidFill>
                <a:highlight>
                  <a:srgbClr val="FFFFFF"/>
                </a:highlight>
              </a:rPr>
              <a:t>в ценные бумаги</a:t>
            </a:r>
          </a:p>
          <a:p>
            <a:pPr lvl="0" algn="ctr" rtl="0">
              <a:lnSpc>
                <a:spcPct val="115000"/>
              </a:lnSpc>
              <a:spcBef>
                <a:spcPts val="500"/>
              </a:spcBef>
              <a:spcAft>
                <a:spcPts val="500"/>
              </a:spcAft>
              <a:buClr>
                <a:schemeClr val="dk1"/>
              </a:buClr>
              <a:buFont typeface="Arial"/>
              <a:buNone/>
            </a:pPr>
            <a:endParaRPr>
              <a:solidFill>
                <a:srgbClr val="333333"/>
              </a:solidFill>
              <a:highlight>
                <a:srgbClr val="FFFFFF"/>
              </a:highlight>
            </a:endParaRPr>
          </a:p>
          <a:p>
            <a:pPr lvl="0" algn="ctr" rtl="0">
              <a:lnSpc>
                <a:spcPct val="115000"/>
              </a:lnSpc>
              <a:spcBef>
                <a:spcPts val="0"/>
              </a:spcBef>
              <a:buClr>
                <a:schemeClr val="dk1"/>
              </a:buClr>
              <a:buFont typeface="Calibri"/>
              <a:buNone/>
            </a:pPr>
            <a:endParaRPr>
              <a:solidFill>
                <a:schemeClr val="dk1"/>
              </a:solidFill>
            </a:endParaRPr>
          </a:p>
          <a:p>
            <a:pPr marL="0" marR="0" lvl="0" indent="0" algn="ctr" rtl="0">
              <a:lnSpc>
                <a:spcPct val="115000"/>
              </a:lnSpc>
              <a:spcBef>
                <a:spcPts val="0"/>
              </a:spcBef>
              <a:spcAft>
                <a:spcPts val="0"/>
              </a:spcAft>
              <a:buClr>
                <a:srgbClr val="000000"/>
              </a:buClr>
              <a:buFont typeface="Calibri"/>
              <a:buNone/>
            </a:pPr>
            <a:endParaRPr/>
          </a:p>
        </p:txBody>
      </p:sp>
      <p:pic>
        <p:nvPicPr>
          <p:cNvPr id="217" name="Shape 217"/>
          <p:cNvPicPr preferRelativeResize="0"/>
          <p:nvPr/>
        </p:nvPicPr>
        <p:blipFill>
          <a:blip r:embed="rId8">
            <a:alphaModFix/>
          </a:blip>
          <a:stretch>
            <a:fillRect/>
          </a:stretch>
        </p:blipFill>
        <p:spPr>
          <a:xfrm>
            <a:off x="3431500" y="1438950"/>
            <a:ext cx="2189700" cy="298237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2565</Words>
  <Application>Microsoft Office PowerPoint</Application>
  <PresentationFormat>Экран (16:9)</PresentationFormat>
  <Paragraphs>303</Paragraphs>
  <Slides>22</Slides>
  <Notes>22</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Office Theme</vt:lpstr>
      <vt:lpstr>Презентация PowerPoint</vt:lpstr>
      <vt:lpstr>Вы узнаете, как:</vt:lpstr>
      <vt:lpstr>Что отличает финансово грамотного человека?</vt:lpstr>
      <vt:lpstr>Из чего состоит финансовый успех?</vt:lpstr>
      <vt:lpstr>Как распоряжаются деньгами взрослые?</vt:lpstr>
      <vt:lpstr>Как меняются наши цели?</vt:lpstr>
      <vt:lpstr>Как добиться цели?</vt:lpstr>
      <vt:lpstr>Как выглядит личный финансовый план?</vt:lpstr>
      <vt:lpstr>Какие финансовые инструменты и услуги  вы можете использовать?</vt:lpstr>
      <vt:lpstr>Для чего нам нужны банки?</vt:lpstr>
      <vt:lpstr>Для чего нам нужны страховые компании?</vt:lpstr>
      <vt:lpstr>Из чего формируются наши пенсионные накопления?</vt:lpstr>
      <vt:lpstr>Как накопления влияют на нашу жизнь в старости?</vt:lpstr>
      <vt:lpstr>Как получить дополнительный доход  с помощью инвестиций?</vt:lpstr>
      <vt:lpstr>Инвестировал? Будь начеку!</vt:lpstr>
      <vt:lpstr>Как не потерять свои деньги?</vt:lpstr>
      <vt:lpstr>Как избежать финансовых ошибок?</vt:lpstr>
      <vt:lpstr>Стоит обходить стороной</vt:lpstr>
      <vt:lpstr>Примеры нарушения ваших прав</vt:lpstr>
      <vt:lpstr>Что делать, если ваши права были нарушены? </vt:lpstr>
      <vt:lpstr>Источники информации</vt:lpstr>
      <vt:lpstr>Чтобы стать успешным и достичь финансовых целей, необходимо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Усан-Подгорнова Ирина Алексеевна</cp:lastModifiedBy>
  <cp:revision>4</cp:revision>
  <dcterms:modified xsi:type="dcterms:W3CDTF">2017-09-20T06:25:59Z</dcterms:modified>
</cp:coreProperties>
</file>