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87" r:id="rId5"/>
    <p:sldId id="279" r:id="rId6"/>
    <p:sldId id="260" r:id="rId7"/>
    <p:sldId id="280" r:id="rId8"/>
    <p:sldId id="281" r:id="rId9"/>
    <p:sldId id="282" r:id="rId10"/>
    <p:sldId id="277" r:id="rId11"/>
    <p:sldId id="284" r:id="rId12"/>
    <p:sldId id="285" r:id="rId13"/>
    <p:sldId id="286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1" initials="1" lastIdx="1" clrIdx="6"/>
  <p:cmAuthor id="1" name="пользователь Microsoft Office" initials="Office" lastIdx="1" clrIdx="0">
    <p:extLst/>
  </p:cmAuthor>
  <p:cmAuthor id="2" name="пользователь Microsoft Office" initials="Office [2]" lastIdx="1" clrIdx="1">
    <p:extLst/>
  </p:cmAuthor>
  <p:cmAuthor id="3" name="пользователь Microsoft Office" initials="Office [3]" lastIdx="1" clrIdx="2">
    <p:extLst/>
  </p:cmAuthor>
  <p:cmAuthor id="4" name="пользователь Microsoft Office" initials="Office [4]" lastIdx="1" clrIdx="3">
    <p:extLst/>
  </p:cmAuthor>
  <p:cmAuthor id="5" name="пользователь Microsoft Office" initials="Office [5]" lastIdx="1" clrIdx="4">
    <p:extLst/>
  </p:cmAuthor>
  <p:cmAuthor id="6" name="пользователь Microsoft Office" initials="Offic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5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77097" autoAdjust="0"/>
  </p:normalViewPr>
  <p:slideViewPr>
    <p:cSldViewPr snapToGrid="0" snapToObjects="1">
      <p:cViewPr varScale="1">
        <p:scale>
          <a:sx n="114" d="100"/>
          <a:sy n="114" d="100"/>
        </p:scale>
        <p:origin x="1962" y="90"/>
      </p:cViewPr>
      <p:guideLst>
        <p:guide orient="horz" pos="2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Деньги кончаются раньше, чем получаете очередную зарплату, и кажется, что на ваш доход невозможно прожить? При этом хочется приобрести что-то новое, большое и грандиозное? Возможно, вам просто не хватает финансового плана. </a:t>
            </a:r>
          </a:p>
          <a:p>
            <a:pPr lvl="0">
              <a:spcBef>
                <a:spcPts val="0"/>
              </a:spcBef>
              <a:buNone/>
            </a:pPr>
            <a:endParaRPr lang="ru-RU" dirty="0" smtClean="0"/>
          </a:p>
          <a:p>
            <a:pPr lvl="0">
              <a:spcBef>
                <a:spcPts val="0"/>
              </a:spcBef>
              <a:buNone/>
            </a:pPr>
            <a:r>
              <a:rPr lang="ru-RU" dirty="0" smtClean="0"/>
              <a:t>С ним вы будете знать точно, на что уходят деньги, сможете спланировать крупные покупки, поймете, как сэкономить и приумножить деньги, а также защитите себя и свою семью от финансовых рисков.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69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Что нужно учесть при составлении семейного плана?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Интересы всех членов семьи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В семейном финансовом планировании нужно учитывать интересы всех членов семьи. Дети растут, им нужно часто покупать новую одежду/обувь, а родителям необходим отдых. При этом вся семья (не только те, кто зарабатывает деньги и обеспечивает семье доход) должна быть в курсе общих целей и заинтересована в их достижении. Это как минимум убережет от конфликтов на финансовой почве.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Страховая защита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Часто мы пренебрегаем страхованием жизни, максимум, что у нас есть, — это полис ОМС. Но если один из кормильцев или, что хуже, единственный кормилец вдруг не сможет обеспечивать семью, бюджет неумолимо «поедет». Страховка сгладит последствия утраты трудоспособности.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Самостоятельно копить на пенсию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Мы привыкли, что пенсионные отчисления за нас делает работодатель. Но это не означает, что к старости мы будем хорошо обеспечены. Возможно, пора завести графу «пенсия» в вашем </a:t>
            </a:r>
            <a:r>
              <a:rPr lang="ru-RU" dirty="0" err="1" smtClean="0"/>
              <a:t>финплане</a:t>
            </a:r>
            <a:r>
              <a:rPr lang="ru-RU" dirty="0" smtClean="0"/>
              <a:t> и начать делать накопления?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Сбережения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Сбережения обеспечат финансовую «подушку безопасности» в случае потери работы или внезапных срочных трат. Источником сбережений могут стать не только деньги, отложенные с зарплаты, но и скрытые возможности, например получение налоговых вычетов, открытие вклада индивидуального инвестиционного счета. Эти инструменты не только приумножат, но и частично уберегут ваши накопления от инфляции.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Инфляция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Повышение общего уровня цен на товары и услуги напрямую влияет на ваш план. Если в начале года вы могли купить на свою зарплату одно количество товаров, то в конце года количество этих товаров уменьшится на столько, на сколько возросла инфляция. Чтобы ваш план отражал реальную картину, закладывайте возможные потери бюджета от инфляции в план.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Формируйте активы и избавляйтесь от пассивов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Все покупки и имущество можно условно разделить на две категории: активы и пассивы. Активы — это то, что так или иначе увеличивает ваш доход, а пассивы — то, что не приносит дохода или его уменьшает. Например, автомобиль может быть активом, если он помогает вам лучше работать и больше зарабатывать, или пассивом, если вы покупаете его, например, для поддержания статуса. Квартира, которая стоит пустой, — пассив, так как вам приходится оплачивать ЖКХ, а если вы сдаете ее и получаете дополнительный доход — актив. Конечно, не стоит оценивать с этой точки зрения каждую вещь. Важно понимать сам принцип и стараться обзаводиться активами или переводить вещи в состояние активов.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80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Важно помнить: экономия не значит ограничения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Большинство покупок люди совершают спонтанно. А незапланированные траты часто и становятся причинами дыр в бюджете. Делайте покупки реже, планируйте их заранее, ищите магазины, где нужный товар стоит дешевле. Следите за распродажами и акциями. Экономить — не стыдно, составлять список покупок — предусмотрительно, а покупать нужную вещь дешевле, чем ожидал, — приятно.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19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Следуйте плану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Заполняйте графы «доходы/расходы»,</a:t>
            </a:r>
            <a:r>
              <a:rPr lang="ru-RU" baseline="0" dirty="0" smtClean="0"/>
              <a:t> р</a:t>
            </a:r>
            <a:r>
              <a:rPr lang="ru-RU" dirty="0" smtClean="0"/>
              <a:t>егулярно актуализируйте приоритеты и цели.</a:t>
            </a:r>
            <a:r>
              <a:rPr lang="ru-RU" baseline="0" dirty="0" smtClean="0"/>
              <a:t> </a:t>
            </a: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Не стоит воспринимать план как догму. Мир вокруг нас меняется, меняются наши приоритеты и возможности, цели могут терять актуальность. Не забывайте постоянно обращаться к нему и вовремя вносить изменения.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SzPct val="100000"/>
              <a:buFont typeface="Arial"/>
              <a:buNone/>
            </a:pPr>
            <a:r>
              <a:rPr lang="ru-RU" sz="1100" b="1" dirty="0" smtClean="0"/>
              <a:t>Подведем итоги:</a:t>
            </a:r>
          </a:p>
          <a:p>
            <a:pPr marL="171450" lvl="0" indent="-171450">
              <a:lnSpc>
                <a:spcPct val="100000"/>
              </a:lnSpc>
              <a:buSzPct val="100000"/>
              <a:buFont typeface="Arial"/>
              <a:buChar char="•"/>
            </a:pPr>
            <a:endParaRPr lang="ru-RU" sz="1100" dirty="0" smtClean="0"/>
          </a:p>
          <a:p>
            <a:pPr marL="171450" lvl="0" indent="-17145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ru-RU" sz="1100" dirty="0" smtClean="0"/>
              <a:t>Финансовый план семьи поможет получить больше за те же деньги.</a:t>
            </a:r>
          </a:p>
          <a:p>
            <a:pPr marL="171450" lvl="0" indent="-17145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ru-RU" sz="1100" dirty="0" smtClean="0"/>
              <a:t>План защитит вашу семью от кризисов.</a:t>
            </a:r>
          </a:p>
          <a:p>
            <a:pPr marL="171450" lvl="0" indent="-17145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ru-RU" sz="1100" dirty="0" smtClean="0"/>
              <a:t>План — не догма, он может меняться.</a:t>
            </a:r>
          </a:p>
          <a:p>
            <a:pPr marL="171450" indent="-17145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ru-RU" sz="1100" dirty="0" smtClean="0"/>
              <a:t>План — не сложный документ, его может вести любой.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Что такое семейный финансовый план?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Это долгосрочный прогноз финансовых потоков семьи — с ним вы планируете, сколько денег за определенный период заработаете и как их потратите. Это</a:t>
            </a:r>
            <a:r>
              <a:rPr lang="ru-RU" baseline="0" dirty="0" smtClean="0"/>
              <a:t> инструмент, который помогает тратить деньги разумно, ваш финансовый прогноз и защита от кризисов.</a:t>
            </a: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Часто считают, что финансовый план нужен, чтобы тратить меньше. На самом деле он нужен, чтобы за те же деньги получать больше. К тому же финансовый план избавит вас от неожиданностей, например продления полиса ОСАГО или необходимости заплатить имущественный налог.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74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 каких случаях пригодится финансовый план?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Во всех. Например, вы задумали продать старый автомобиль и купить новый в течение полугода. Вам нужно дополнительно 300 000 рублей. У вас сразу возникают вопросы: «Накопить, взять деньги в долг или купить в кредит?», «Успеем за полгода или нужно больше времени?»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Финансовый план поможет понять, как распределить доходы и расходы, чтобы получалось откладывать, сумеете ли вы накопить всю сумму за поставленный срок, как изменятся ваши расходы, если придется ежемесячно платить по кредиту. Даже если ваша семья не испытывает затруднений с финансами и деньги есть всегда, план будет полезен, чтобы не упускать из виду стратегические цели (например, отложить «на старость» или образование детей) и возможности для увеличения доходов.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357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Финансовый план — это несложно.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Важна лишь последовательность, аккуратность и внимание к деталям.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Да, это кропотливое, порой утомительное занятие, но поверьте, оно того стоит.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69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 чего начать?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96093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Начните вести таблицу учета доходов и расходов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Двух-трех месяцев вполне достаточно, чтобы понять, сколько денег ваша семья зарабатывает в месяц и как вы их расходуете. И это понимание обернется выгодой для вас и вашей семьи.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Учет нужно вести ежедневно и записывать даже самые мелкие расходы — из них и складываются ежемесячные траты. Лучше распределять расходы по категориям (квартплата, продукты питания, развлечения, медицина, покупки), чтобы было проще их анализировать.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Как упростить учет?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Есть множество удобных программ-планировщиков для компьютеров и смартфонов, которые помогают вести бюджет, грамотно распределять финансы. Например, программа вычитает из общего дохода обязательные траты на квартплату, образование или кредиты, а оставшуюся сумму пропорционально распределяет по дням или неделям. Планировщик подскажет, какую сумму нужно откладывать на крупные покупки, наглядно покажет, на что расходуются деньги. Есть программы, доступ к которым может быть у нескольких человек. Поищите в интернете, поспрашивайте у знакомых, попробуйте разные приложения и выберите подходящий для себя дневник доходов и расходов.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71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Проанализируйте доходы и расходы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Выясните, какие расходы у вас повторяются из месяца в месяц и сколько денег вам нужно. Определите, сколько в среднем вы тратите ежемесячно на медицину, одежду, продукты, транспорт и связь.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7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Сформулируйте цели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Цели — то, ради чего вы составляете план. Определите срок, за который вы планируете этих целей достичь. Планирование может быть долгосрочным (на 5, 10 и даже 20 лет) или краткосрочным — на несколько месяцев.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Составьте план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Учтите в нем свои ежемесячные траты. Проработайте разные варианты достижения целей: накопить, взять деньги в долг, получить кредит. Для каждой цели выберите те, которых будете придерживаться в плане и в жизни. Не забудьте учесть в плане сумму, которую будете откладывать на сбережения, подумать о будущей пенсии и страховке (особенно если собираетесь брать кредит).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33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0" y="0"/>
            <a:ext cx="1903680" cy="7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468601"/>
            <a:ext cx="4232872" cy="99377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09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dirty="0" smtClean="0"/>
              <a:t>ФИНАНСОВЫЙ ПЛАН СЕМЬИ </a:t>
            </a:r>
            <a:endParaRPr lang="ru" sz="4400" spc="1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8" y="3015993"/>
            <a:ext cx="369322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Покупаем </a:t>
            </a:r>
            <a:r>
              <a:rPr lang="ru-RU" sz="2400" dirty="0">
                <a:latin typeface="+mn-lt"/>
              </a:rPr>
              <a:t>больше 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за </a:t>
            </a:r>
            <a:r>
              <a:rPr lang="ru-RU" sz="2400" dirty="0">
                <a:latin typeface="+mn-lt"/>
              </a:rPr>
              <a:t>те же </a:t>
            </a:r>
            <a:r>
              <a:rPr lang="ru-RU" sz="2400" dirty="0" smtClean="0">
                <a:latin typeface="+mn-lt"/>
              </a:rPr>
              <a:t>деньги</a:t>
            </a:r>
            <a:endParaRPr lang="ru-RU" sz="24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12" y="985652"/>
            <a:ext cx="5361518" cy="4157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49605" y="4036049"/>
            <a:ext cx="244642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АКТИВЫ И ПАССИВЫ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355849"/>
            <a:ext cx="24762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+mj-lt"/>
              </a:rPr>
              <a:t>ИНТЕРЕСЫ ВСЕХ ЧЛЕНОВ СЕМЬИ</a:t>
            </a:r>
            <a:endParaRPr lang="ru-RU" sz="1800" dirty="0" smtClean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2552" y="2355850"/>
            <a:ext cx="24762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СТРАХОВКА</a:t>
            </a:r>
            <a:endParaRPr lang="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5226" y="2355850"/>
            <a:ext cx="2476249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+mj-lt"/>
              </a:rPr>
              <a:t>СБЕРЕЖЕНИЯ</a:t>
            </a:r>
            <a:endParaRPr lang="ru" sz="18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138" y="4036048"/>
            <a:ext cx="191718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ПЕНСИЯ</a:t>
            </a:r>
            <a:endParaRPr lang="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552" y="4068714"/>
            <a:ext cx="24762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ИНФЛЯЦИЯ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468602"/>
            <a:ext cx="9143999" cy="5992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1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/>
          </a:p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ru-RU" sz="3600" dirty="0" smtClean="0"/>
              <a:t>ЧТО ВАЖНО УЧЕСТЬ В ПЛАНЕ?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16" y="1073455"/>
            <a:ext cx="1403450" cy="13472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47" y="1173362"/>
            <a:ext cx="1331602" cy="1278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9" y="1138877"/>
            <a:ext cx="1403450" cy="13472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99" y="3014244"/>
            <a:ext cx="1403450" cy="13472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66" y="2786585"/>
            <a:ext cx="1482298" cy="14251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25" y="3064979"/>
            <a:ext cx="1327402" cy="12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995487"/>
            <a:ext cx="3717720" cy="2778394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Составлять </a:t>
            </a:r>
            <a:r>
              <a:rPr lang="ru-RU" dirty="0"/>
              <a:t>список покупок </a:t>
            </a:r>
            <a:r>
              <a:rPr lang="ru-RU" dirty="0" smtClean="0"/>
              <a:t>— предусмотрительно</a:t>
            </a:r>
            <a:endParaRPr lang="ru-RU" dirty="0"/>
          </a:p>
          <a:p>
            <a:r>
              <a:rPr lang="ru-RU" dirty="0"/>
              <a:t>Покупать нужную </a:t>
            </a:r>
            <a:r>
              <a:rPr lang="ru-RU" dirty="0" smtClean="0"/>
              <a:t>вещь</a:t>
            </a:r>
            <a:r>
              <a:rPr lang="ru-RU" dirty="0"/>
              <a:t> дешевле, чем </a:t>
            </a:r>
            <a:r>
              <a:rPr lang="ru-RU" dirty="0" smtClean="0"/>
              <a:t>ожидалось, — приятно</a:t>
            </a:r>
          </a:p>
          <a:p>
            <a:r>
              <a:rPr lang="ru-RU" dirty="0" smtClean="0"/>
              <a:t>Не тратить спонтанно деньги — разумно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59803"/>
            <a:ext cx="5895417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ЭКОНОМЬТЕ 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72" y="644988"/>
            <a:ext cx="4345896" cy="42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995487"/>
            <a:ext cx="3361461" cy="28733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Заполняйте графы «доходы/расходы»</a:t>
            </a:r>
            <a:endParaRPr lang="ru-RU" dirty="0"/>
          </a:p>
          <a:p>
            <a:r>
              <a:rPr lang="ru-RU" dirty="0" smtClean="0"/>
              <a:t>Регулярно актуализируйте приоритеты и цели</a:t>
            </a:r>
          </a:p>
          <a:p>
            <a:r>
              <a:rPr lang="ru-RU" dirty="0" smtClean="0"/>
              <a:t>План — не догма, а «живой» документ, его можно корректировать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36053"/>
            <a:ext cx="5895417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СЛЕДУЙТЕ ПЛАНУ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92" y="138223"/>
            <a:ext cx="4869742" cy="48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02" y="468601"/>
            <a:ext cx="4206298" cy="42062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690577"/>
            <a:ext cx="5134889" cy="2817628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buSzPct val="100000"/>
            </a:pPr>
            <a:r>
              <a:rPr lang="ru-RU" sz="2400" dirty="0"/>
              <a:t>Финансовый план семьи поможет получить больше за те же деньги</a:t>
            </a:r>
          </a:p>
          <a:p>
            <a:pPr lvl="0">
              <a:lnSpc>
                <a:spcPct val="100000"/>
              </a:lnSpc>
              <a:buSzPct val="100000"/>
            </a:pPr>
            <a:r>
              <a:rPr lang="ru-RU" sz="2400" dirty="0"/>
              <a:t>План защитит вашу семью от кризисов</a:t>
            </a:r>
          </a:p>
          <a:p>
            <a:pPr lvl="0">
              <a:lnSpc>
                <a:spcPct val="100000"/>
              </a:lnSpc>
              <a:buSzPct val="100000"/>
            </a:pPr>
            <a:r>
              <a:rPr lang="ru-RU" sz="2400" dirty="0"/>
              <a:t>План — не догма, он может меняться</a:t>
            </a:r>
          </a:p>
          <a:p>
            <a:pPr>
              <a:lnSpc>
                <a:spcPct val="100000"/>
              </a:lnSpc>
              <a:buSzPct val="100000"/>
            </a:pPr>
            <a:r>
              <a:rPr lang="ru-RU" sz="2400" dirty="0"/>
              <a:t>План — не сложный документ, его может вести любой</a:t>
            </a:r>
          </a:p>
          <a:p>
            <a:pPr marL="453390" lvl="0" indent="-342900">
              <a:lnSpc>
                <a:spcPct val="115000"/>
              </a:lnSpc>
              <a:buSzPct val="100000"/>
              <a:buFont typeface="+mj-lt"/>
              <a:buAutoNum type="arabicPeriod"/>
            </a:pPr>
            <a:endParaRPr lang="ru-RU" sz="1400" dirty="0" smtClean="0">
              <a:latin typeface="Raleway" charset="0"/>
              <a:ea typeface="Raleway" charset="0"/>
              <a:cs typeface="Raleway" charset="0"/>
            </a:endParaRPr>
          </a:p>
          <a:p>
            <a:pPr marL="110490" lvl="0" indent="0">
              <a:lnSpc>
                <a:spcPct val="115000"/>
              </a:lnSpc>
              <a:buSzPct val="100000"/>
              <a:buNone/>
            </a:pPr>
            <a:endParaRPr lang="ru-RU" sz="1400" dirty="0" smtClean="0">
              <a:latin typeface="Raleway" charset="0"/>
              <a:ea typeface="Raleway" charset="0"/>
              <a:cs typeface="Raleway" charset="0"/>
            </a:endParaRPr>
          </a:p>
          <a:p>
            <a:pPr marL="110490" lvl="0" indent="0">
              <a:lnSpc>
                <a:spcPct val="115000"/>
              </a:lnSpc>
              <a:buSzPct val="100000"/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bg-BG" sz="2400" dirty="0"/>
              <a:t/>
            </a:r>
            <a:br>
              <a:rPr lang="bg-BG" sz="2400" dirty="0"/>
            </a:br>
            <a: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  <a:t/>
            </a: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0803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 smtClean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 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04456"/>
            <a:ext cx="9144000" cy="2139043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67746"/>
            <a:ext cx="36635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центр Банка России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8-800-300-30-00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для бесплатных звонков 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регионов России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72593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r>
              <a:rPr lang="en-US" sz="180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endParaRPr lang="en-US" sz="1800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8264" y="4198936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19138" y="503221"/>
            <a:ext cx="5040393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ЧТО ТАКОЕ ФИНАНСОВЫЙ ПЛАН?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139" y="1995487"/>
            <a:ext cx="4161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800" dirty="0">
                <a:latin typeface="+mn-lt"/>
              </a:rPr>
              <a:t>И</a:t>
            </a:r>
            <a:r>
              <a:rPr lang="ru-RU" sz="1800" dirty="0" smtClean="0">
                <a:latin typeface="+mn-lt"/>
              </a:rPr>
              <a:t>нструмент, который помогает тратить деньги разумно</a:t>
            </a:r>
          </a:p>
          <a:p>
            <a:pPr marL="285750" indent="-285750">
              <a:buFont typeface="Arial"/>
              <a:buChar char="•"/>
            </a:pPr>
            <a:endParaRPr lang="ru-RU" sz="1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ru-RU" sz="1800" dirty="0" smtClean="0">
                <a:latin typeface="+mn-lt"/>
              </a:rPr>
              <a:t>Учет финансовых потоков вашей семьи</a:t>
            </a:r>
          </a:p>
          <a:p>
            <a:pPr marL="285750" indent="-285750">
              <a:buFont typeface="Arial"/>
              <a:buChar char="•"/>
            </a:pPr>
            <a:endParaRPr lang="ru-RU" sz="1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ru-RU" sz="1800" dirty="0" smtClean="0">
                <a:latin typeface="+mn-lt"/>
              </a:rPr>
              <a:t>Ваш финансовый прогноз и защита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от кризисов</a:t>
            </a: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50" y="1172957"/>
            <a:ext cx="4129990" cy="3018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3650" y="1995487"/>
            <a:ext cx="4643997" cy="2624013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Контролировать </a:t>
            </a:r>
            <a:r>
              <a:rPr lang="ru-RU" dirty="0"/>
              <a:t>расходы и </a:t>
            </a:r>
            <a:r>
              <a:rPr lang="ru-RU" dirty="0" smtClean="0"/>
              <a:t>доходы</a:t>
            </a:r>
            <a:endParaRPr lang="ru-RU" dirty="0"/>
          </a:p>
          <a:p>
            <a:pPr fontAlgn="base"/>
            <a:r>
              <a:rPr lang="ru-RU" dirty="0" smtClean="0"/>
              <a:t>Быть </a:t>
            </a:r>
            <a:r>
              <a:rPr lang="ru-RU" dirty="0"/>
              <a:t>в курсе обязательных и ежегодных </a:t>
            </a:r>
            <a:r>
              <a:rPr lang="ru-RU" dirty="0" smtClean="0"/>
              <a:t>трат</a:t>
            </a:r>
          </a:p>
          <a:p>
            <a:pPr fontAlgn="base"/>
            <a:r>
              <a:rPr lang="ru-RU" dirty="0" smtClean="0"/>
              <a:t>Получать больше за те же деньги</a:t>
            </a:r>
          </a:p>
          <a:p>
            <a:pPr fontAlgn="base"/>
            <a:r>
              <a:rPr lang="ru-RU" dirty="0" smtClean="0"/>
              <a:t>Снизить риск вдруг оказаться без денег</a:t>
            </a:r>
            <a:endParaRPr lang="ru-RU" dirty="0"/>
          </a:p>
          <a:p>
            <a:pPr fontAlgn="base"/>
            <a:endParaRPr lang="ru-RU" dirty="0"/>
          </a:p>
          <a:p>
            <a:pPr marL="0" indent="0">
              <a:buSzPct val="100000"/>
              <a:buNone/>
            </a:pPr>
            <a:endParaRPr lang="ru-RU" dirty="0"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19139" y="468601"/>
            <a:ext cx="4945391" cy="12190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</a:pPr>
            <a:r>
              <a:rPr lang="ru-RU" sz="3600" dirty="0" smtClean="0"/>
              <a:t>ЗАЧЕМ НУЖЕН ФИНАНСОВЫЙ ПЛАН?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78" y="344999"/>
            <a:ext cx="3382060" cy="4453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19138" y="503221"/>
            <a:ext cx="5040393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ФИНАНСОВЫЙ ПЛАН — ЭТО СЛОЖНО?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139" y="1995487"/>
            <a:ext cx="416162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+mn-lt"/>
              </a:rPr>
              <a:t>Вовсе нет!</a:t>
            </a:r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Сложности нет, важна лишь последовательность, аккуратность </a:t>
            </a:r>
          </a:p>
          <a:p>
            <a:r>
              <a:rPr lang="ru-RU" sz="1800" dirty="0" smtClean="0">
                <a:latin typeface="+mn-lt"/>
              </a:rPr>
              <a:t>и внимание к деталям. </a:t>
            </a:r>
          </a:p>
          <a:p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30" y="458680"/>
            <a:ext cx="6014280" cy="46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050492"/>
            <a:ext cx="9143999" cy="84956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 smtClean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 smtClean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100" b="1" dirty="0" smtClean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 smtClean="0"/>
          </a:p>
          <a:p>
            <a:pPr>
              <a:lnSpc>
                <a:spcPct val="115000"/>
              </a:lnSpc>
              <a:spcAft>
                <a:spcPts val="300"/>
              </a:spcAft>
              <a:buSzPct val="42307"/>
            </a:pPr>
            <a:r>
              <a:rPr lang="ru-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С ЧЕГО НАЧАТЬ?</a:t>
            </a:r>
            <a:endParaRPr sz="1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01932" y="1900053"/>
            <a:ext cx="498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+mn-lt"/>
              </a:rPr>
              <a:t>ЧЕТЫРЕ ПРОСТЫХ ШАГА</a:t>
            </a:r>
            <a:endParaRPr lang="ru-RU" sz="1800" b="1" dirty="0"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84646"/>
            <a:ext cx="5486400" cy="19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995487"/>
            <a:ext cx="3717720" cy="277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Как? </a:t>
            </a:r>
          </a:p>
          <a:p>
            <a:pPr marL="0" indent="0">
              <a:buNone/>
            </a:pPr>
            <a:r>
              <a:rPr lang="ru-RU" dirty="0" smtClean="0"/>
              <a:t>С помощью </a:t>
            </a:r>
            <a:r>
              <a:rPr lang="ru-RU" dirty="0"/>
              <a:t>онлайн-сервисов, приложений на </a:t>
            </a:r>
            <a:r>
              <a:rPr lang="ru-RU" dirty="0" smtClean="0"/>
              <a:t>телефоне или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бумаге.</a:t>
            </a:r>
          </a:p>
          <a:p>
            <a:pPr marL="0" indent="0">
              <a:buNone/>
            </a:pPr>
            <a:r>
              <a:rPr lang="ru-RU" b="1" dirty="0" smtClean="0"/>
              <a:t>Сколько? </a:t>
            </a:r>
          </a:p>
          <a:p>
            <a:pPr marL="0" indent="0">
              <a:buNone/>
            </a:pPr>
            <a:r>
              <a:rPr lang="ru-RU" dirty="0" smtClean="0"/>
              <a:t>2–3 </a:t>
            </a:r>
            <a:r>
              <a:rPr lang="ru-RU" dirty="0"/>
              <a:t>месяцев </a:t>
            </a:r>
            <a:r>
              <a:rPr lang="ru-RU" dirty="0" smtClean="0"/>
              <a:t>хватит, </a:t>
            </a:r>
            <a:r>
              <a:rPr lang="ru-RU" dirty="0"/>
              <a:t>чтобы </a:t>
            </a:r>
            <a:r>
              <a:rPr lang="ru-RU" dirty="0" smtClean="0"/>
              <a:t>составить картину доходов и трат. 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59803"/>
            <a:ext cx="5337277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ШАГ № 1: ЗАПИШИТЕ ДОХОДЫ И РАСХОДЫ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6" y="0"/>
            <a:ext cx="323331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995487"/>
            <a:ext cx="3717720" cy="27783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Сколько вы тратите ежемесячно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продукты</a:t>
            </a:r>
            <a:r>
              <a:rPr lang="ru-RU" dirty="0"/>
              <a:t>, транспорт, медицину, </a:t>
            </a:r>
            <a:r>
              <a:rPr lang="ru-RU" dirty="0" smtClean="0"/>
              <a:t>одежду и </a:t>
            </a:r>
            <a:r>
              <a:rPr lang="ru-RU" dirty="0"/>
              <a:t>связь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из трат обязательные,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 какие — нет?</a:t>
            </a:r>
          </a:p>
          <a:p>
            <a:r>
              <a:rPr lang="ru-RU" dirty="0" smtClean="0"/>
              <a:t>Можно </a:t>
            </a:r>
            <a:r>
              <a:rPr lang="ru-RU" dirty="0"/>
              <a:t>ли увеличить доходы или </a:t>
            </a:r>
            <a:r>
              <a:rPr lang="ru-RU" dirty="0" smtClean="0"/>
              <a:t>оптимизировать расходы?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59803"/>
            <a:ext cx="5337277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ШАГ № 2: ИЗУЧИТЕ ДОХОДЫ И РАСХОДЫ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19" y="166254"/>
            <a:ext cx="34528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995487"/>
            <a:ext cx="4465866" cy="2778394"/>
          </a:xfrm>
        </p:spPr>
        <p:txBody>
          <a:bodyPr>
            <a:normAutofit/>
          </a:bodyPr>
          <a:lstStyle/>
          <a:p>
            <a:r>
              <a:rPr lang="ru-RU" dirty="0"/>
              <a:t>Цели — то, ради чего вы составляете </a:t>
            </a:r>
            <a:r>
              <a:rPr lang="ru-RU" dirty="0" smtClean="0"/>
              <a:t>план</a:t>
            </a:r>
            <a:endParaRPr lang="ru-RU" dirty="0"/>
          </a:p>
          <a:p>
            <a:r>
              <a:rPr lang="ru-RU" dirty="0" smtClean="0"/>
              <a:t>Цели должны быть достижимы и иметь конкретную стоимость</a:t>
            </a:r>
          </a:p>
          <a:p>
            <a:r>
              <a:rPr lang="ru-RU" dirty="0" smtClean="0"/>
              <a:t>Цели должны быть понятны и важны для всей семьи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59803"/>
            <a:ext cx="5978544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-RU" sz="3600" dirty="0" smtClean="0"/>
              <a:t>ШАГ № 3: ПОСТАВЬТЕ ЦЕЛИ</a:t>
            </a:r>
            <a:endParaRPr lang="ru-RU" sz="3600" b="1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7" y="1096404"/>
            <a:ext cx="3729593" cy="47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586858"/>
            <a:ext cx="5175504" cy="326745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995487"/>
            <a:ext cx="3518739" cy="19352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Учтите </a:t>
            </a:r>
            <a:r>
              <a:rPr lang="ru-RU" dirty="0" smtClean="0"/>
              <a:t>ежемесячные траты</a:t>
            </a:r>
          </a:p>
          <a:p>
            <a:r>
              <a:rPr lang="ru-RU" dirty="0" smtClean="0"/>
              <a:t>Просчитайте, как проще достичь цели (накопить, взять кредит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smtClean="0"/>
              <a:t>Рассчитайте, </a:t>
            </a:r>
            <a:r>
              <a:rPr lang="ru-RU" dirty="0"/>
              <a:t>сколько </a:t>
            </a:r>
            <a:r>
              <a:rPr lang="ru-RU" dirty="0" smtClean="0"/>
              <a:t>денег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времени нужно для достижения цели</a:t>
            </a:r>
          </a:p>
          <a:p>
            <a:r>
              <a:rPr lang="ru-RU" dirty="0" smtClean="0"/>
              <a:t>Вперед!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40" y="459803"/>
            <a:ext cx="4195470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ШАГ № 4: СОСТАВЬТЕ ПЛАН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73271" y="3941241"/>
            <a:ext cx="3717720" cy="58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Пример таблицы, которую вы можете составить в любой удобной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8269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10188</TotalTime>
  <Words>1556</Words>
  <Application>Microsoft Office PowerPoint</Application>
  <PresentationFormat>Экран (16:9)</PresentationFormat>
  <Paragraphs>184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Raleway SemiBold</vt:lpstr>
      <vt:lpstr>Специальное оформление</vt:lpstr>
      <vt:lpstr>ФИНАНСОВЫЙ ПЛАН СЕМЬИ </vt:lpstr>
      <vt:lpstr>ЧТО ТАКОЕ ФИНАНСОВЫЙ ПЛАН?</vt:lpstr>
      <vt:lpstr>ЗАЧЕМ НУЖЕН ФИНАНСОВЫЙ ПЛАН?</vt:lpstr>
      <vt:lpstr>ФИНАНСОВЫЙ ПЛАН — ЭТО СЛОЖНО?</vt:lpstr>
      <vt:lpstr>        С ЧЕГО НАЧАТЬ?</vt:lpstr>
      <vt:lpstr>ШАГ № 1: ЗАПИШИТЕ ДОХОДЫ И РАСХОДЫ</vt:lpstr>
      <vt:lpstr>ШАГ № 2: ИЗУЧИТЕ ДОХОДЫ И РАСХОДЫ</vt:lpstr>
      <vt:lpstr>ШАГ № 3: ПОСТАВЬТЕ ЦЕЛИ</vt:lpstr>
      <vt:lpstr>ШАГ № 4: СОСТАВЬТЕ ПЛАН</vt:lpstr>
      <vt:lpstr>         ЧТО ВАЖНО УЧЕСТЬ В ПЛАНЕ?</vt:lpstr>
      <vt:lpstr>ЭКОНОМЬТЕ </vt:lpstr>
      <vt:lpstr>СЛЕДУЙТЕ ПЛАНУ</vt:lpstr>
      <vt:lpstr>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cp:lastModifiedBy>Пользователь Windows</cp:lastModifiedBy>
  <cp:revision>128</cp:revision>
  <dcterms:modified xsi:type="dcterms:W3CDTF">2019-06-19T14:20:19Z</dcterms:modified>
</cp:coreProperties>
</file>