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57" r:id="rId4"/>
    <p:sldId id="258" r:id="rId5"/>
    <p:sldId id="260" r:id="rId6"/>
    <p:sldId id="259" r:id="rId7"/>
    <p:sldId id="267" r:id="rId8"/>
    <p:sldId id="261" r:id="rId9"/>
    <p:sldId id="262" r:id="rId10"/>
    <p:sldId id="263" r:id="rId11"/>
    <p:sldId id="264" r:id="rId12"/>
    <p:sldId id="269" r:id="rId13"/>
    <p:sldId id="277" r:id="rId14"/>
    <p:sldId id="266" r:id="rId15"/>
    <p:sldId id="278" r:id="rId16"/>
    <p:sldId id="27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2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450"/>
    <a:srgbClr val="E8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83489" autoAdjust="0"/>
  </p:normalViewPr>
  <p:slideViewPr>
    <p:cSldViewPr snapToGrid="0" snapToObjects="1">
      <p:cViewPr>
        <p:scale>
          <a:sx n="110" d="100"/>
          <a:sy n="110" d="100"/>
        </p:scale>
        <p:origin x="1998" y="324"/>
      </p:cViewPr>
      <p:guideLst>
        <p:guide orient="horz" pos="28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C8DA-454B-E84F-B565-8C75CE0FD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3177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Карманные деньги:</a:t>
            </a:r>
            <a:r>
              <a:rPr lang="ru-RU" b="1" baseline="0" dirty="0" smtClean="0"/>
              <a:t> к</a:t>
            </a:r>
            <a:r>
              <a:rPr lang="ru-RU" b="1" dirty="0" smtClean="0"/>
              <a:t>ак научить детей правильно распоряжаться финансами?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разных культурах по-разному относятся к теме карманных денег у детей. Где-то не принято выдавать деньги на карманные расходы, где-то государство рекомендует родителям, когда и сколько нужно давать детям. В России единого подхода нет. Кто-то считает карманные деньги баловством и излишеством, кто-то — жизненной необходимостью. Психологи и специалисты по финансам полагают, что при грамотном подходе карманные деньги становятся для ребенка не развлечением, а инструментом, который обучит его финансовой грамотности. А этот навык не менее важен для взрослой жизни, чем умение писать, читать и считать.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7120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Нужно ли контролировать траты ребенка?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Да, но нужно делать это деликатно, чтобы контроль не превратился в слежку и чтобы детские карманные деньги не стали родительскими. Доверие со стороны взрослых в вопросе карманных денег так же важно, как и ответственность со стороны ребенка.</a:t>
            </a:r>
            <a:r>
              <a:rPr lang="ru-RU" baseline="0" dirty="0" smtClean="0"/>
              <a:t> </a:t>
            </a:r>
            <a:r>
              <a:rPr lang="ru-RU" dirty="0" smtClean="0"/>
              <a:t>Сейчас есть финансовые инструменты, с которыми ребенок чувствует ответственность за свои деньги, а родители могут ненавязчиво следить за его расходами. Например, во многих банках можно завести дополнительную карточку к своему счету, установить на ней лимит и выдать ее ребенку — он сможет распоряжаться картой самостоятельно. Родитель будет получать уведомления обо всех операциях и следить за расходами ребенка: сколько и на что он потратил, сколько накопил.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Ошибки и бездумные траты непременно будут, но за ними должны следовать и извлеченные уроки — такова цена финансовой грамотности.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171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Учите детей достигать финансовых целей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Рекламные слоганы кричат: «Купи сейчас, возьми в кредит, живи одним днем». В ловушку </a:t>
            </a:r>
            <a:r>
              <a:rPr lang="ru-RU" dirty="0" err="1" smtClean="0"/>
              <a:t>потребительства</a:t>
            </a:r>
            <a:r>
              <a:rPr lang="ru-RU" dirty="0" smtClean="0"/>
              <a:t> попадают и взрослые, что уж говорить о детях? Важно донести до ребенка логичную последовательность: «У меня есть цель, я ограничиваю себя в чем-то ради нее, я действую последовательно и приближаюсь к ней, в итоге я достигаю цели».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На примере денег эту связь можно увидеть максимально четко: или я покупаю себе мороженое каждый день, или через полгода я смогу купить желанную игрушку. И в дальнейшей жизни это понимание очень пригодится ребенку.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3133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Какие инструменты помогут ребенку копить?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58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Инструменты, которые ребенок может использовать для накопления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Копилка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Классическая запаянная копилка подходит для маленьких детей, которые только начали получать свои личные деньги. Для детей постарше она не очень удобна, потому что невозможно понять, сколько денег в ней уже есть и сколько осталось накопить. Детям так и хочется ее разбить и проверить, сколько же там. Можно вместо копилки завести банку с крышкой и отмечать на ней, сколько накоплено и сколько осталось до цели.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Визуализация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Предложите ребенку нарисовать то, на что он хочет накопить, и повесьте рисунок на видное место. Можно прикрепить к рисунку конверт, в котором ребенок будет собирать нужную сумму.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Список «Я хочу»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Самый простой список желаний тоже помогает концентрироваться на цели.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Банковская карта или электронный кошелек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 более продвинутый способ, который подходит для подростка, но завести карту или кошелек придется взрослому. Ребенок может следить за своим балансом с помощью приложения в телефоне или запросить его по СМС. Делая накопления, он может видеть, сколько денег уже есть и сколько осталось до цели — а это мотивирует копить дальше. С 14 лет подросток уже может открыть в банке депозит.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800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Дети во всем берут пример со взрослых,</a:t>
            </a:r>
            <a:r>
              <a:rPr lang="ru-RU" baseline="0" dirty="0" smtClean="0"/>
              <a:t> так что важно начать </a:t>
            </a:r>
            <a:r>
              <a:rPr lang="ru-RU" dirty="0" smtClean="0"/>
              <a:t>с себя.</a:t>
            </a:r>
            <a:r>
              <a:rPr lang="ru-RU" baseline="0" dirty="0" smtClean="0"/>
              <a:t> </a:t>
            </a:r>
            <a:r>
              <a:rPr lang="ru-RU" dirty="0" smtClean="0"/>
              <a:t>Если родители не выпускают из рук телефон и едят перед телевизором, а ребенку запрещают это делать, будет ли такой запрет иметь смысл? Это касается и финансового воспитания.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Правила финансовой грамотности для взрослых: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вести учет доходов и расходов;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не тратить больше, чем зарабатываешь;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не брать беспорядочно кредиты;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использовать финансовые инструменты для сбережения и накопления денег;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иметь финансовую «подушку безопасности»;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знать, где найти нужную информацию о финансах и финансовых инструментах;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выяснить, куда стоит обратиться, если ваши финансовые права нарушены.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Если родители берут кредиты на предметы роскоши, но пренебрегают формированием сбережений, чередуют швыряние денег на ветер с режимом жесткой экономии, смогут ли они привить ребенку разумное отношение к деньгам? Для взрослых, с которых дети берут пример, важно взвешенно относиться к своим тратам, быть финансово осмотрительными и контролировать доходы и расходы.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146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Подведем итоги: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Карманные деньги важны для формирования финансовой грамотности ребенка</a:t>
            </a:r>
            <a:r>
              <a:rPr lang="ru-RU" baseline="0" dirty="0" smtClean="0"/>
              <a:t>.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Выдавайте ребенку регулярно определенную сумму, вне зависимости от его поведения и успехов в школе.</a:t>
            </a:r>
            <a:endParaRPr lang="en-US" dirty="0" smtClean="0"/>
          </a:p>
          <a:p>
            <a:pPr marL="171450" indent="-1714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dirty="0" smtClean="0"/>
              <a:t>Вместе анализируйте его траты, делитесь</a:t>
            </a:r>
            <a:r>
              <a:rPr lang="ru-RU" baseline="0" dirty="0" smtClean="0"/>
              <a:t> опытом</a:t>
            </a:r>
            <a:r>
              <a:rPr lang="ru-RU" dirty="0" smtClean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Будьте примером для ребенка</a:t>
            </a:r>
            <a:r>
              <a:rPr lang="ru-RU" baseline="0" dirty="0" smtClean="0"/>
              <a:t> — будьте</a:t>
            </a:r>
            <a:r>
              <a:rPr lang="ru-RU" dirty="0" smtClean="0"/>
              <a:t> финансово осмотрительными,</a:t>
            </a:r>
            <a:r>
              <a:rPr lang="ru-RU" baseline="0" dirty="0" smtClean="0"/>
              <a:t> </a:t>
            </a:r>
            <a:r>
              <a:rPr lang="ru-RU" dirty="0" smtClean="0"/>
              <a:t>контролируйте доходы и расходы.</a:t>
            </a:r>
          </a:p>
          <a:p>
            <a:pPr marL="171450" indent="-171450">
              <a:buClr>
                <a:schemeClr val="dk1"/>
              </a:buClr>
              <a:buSzPct val="100000"/>
              <a:buFont typeface="Arial"/>
              <a:buChar char="•"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1271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Давать или не давать карманные деньги?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нашей стране нет закона, по которому родители обязаны выдавать детям карманные деньги (к примеру, в Германии власти рекомендуют родителям, сколько евро в месяц выдавать детям разного возраста). Решение,</a:t>
            </a:r>
            <a:r>
              <a:rPr lang="ru-RU" baseline="0" dirty="0" smtClean="0"/>
              <a:t> </a:t>
            </a:r>
            <a:r>
              <a:rPr lang="ru-RU" dirty="0" smtClean="0"/>
              <a:t>давать или не давать, всегда остается за семьей. Но правильному обращению с финансами ребенка могут научить только родители.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76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Аргументы противников карманных денег: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все необходимое у ребенка и так есть;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он все равно потратит их на ерунду;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он не будет знать цену деньгам;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он станет жадным, будет шантажировать родителей.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4667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Риски, которые озвучивают противники карманных денег, действительно существуют, если родители не пытаются воспитать в ребенке правильное отношение к деньгам, а просто откупаются от него: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dirty="0" smtClean="0"/>
              <a:t>дают ребенку бессистемно большие суммы;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dirty="0" smtClean="0"/>
              <a:t>не подсказывают, как рациональнее использовать деньги;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dirty="0" smtClean="0"/>
              <a:t>не обсуждают с ребенком его неразумные траты, а ругают его за них;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dirty="0" smtClean="0"/>
              <a:t>используют метод кнута и пряника — дают или не дают деньги в зависимости от поведения ребенка.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039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Положительное влияние карманных денег возможно, только если сами родители действуют ответственно: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выдают ребенку регулярно небольшие суммы (вне зависимости от его поведения или отметок в школе);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помогают подобрать инструменты для накопления (будь то конверт, копилка или банковская карта);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обсуждают с ребенком его траты, его права и обязанности в отношении денег, делятся своим опытом, анализируют его опыт — тема денег не должна быть стыдной и неудобной;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придерживаются правил: например, если ребенок потратил все деньги, выданные ему на неделю, за день и просит еще — ему придется подождать назначенного дня.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6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Если родители действуют ответственно, то </a:t>
            </a:r>
            <a:r>
              <a:rPr lang="ru-RU" b="1" baseline="0" dirty="0" smtClean="0"/>
              <a:t>ребенок: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научится ставить и достигать финансовые цели;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оценит преимущества финансовой независимости;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поймет цену деньгам, научится сберегать и тратить с умом;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не только научится пользоваться наличными, но и освоит современные средства платежа (банковскую карту, электронный кошелек) при поддержке родителей;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dirty="0" smtClean="0"/>
              <a:t>не будет </a:t>
            </a:r>
            <a:r>
              <a:rPr lang="ru-RU" dirty="0" err="1" smtClean="0"/>
              <a:t>комплексовать</a:t>
            </a:r>
            <a:r>
              <a:rPr lang="ru-RU" dirty="0" smtClean="0"/>
              <a:t> на фоне сверстников, у которых есть деньги на карманные расходы, — а это важно для подростков.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103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С какого возраста можно давать детям деньги и сколько?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Гражданский кодекс позволяет совершать мелкие сделки с 6 лет. Мелкие сделки — это покупки на небольшие суммы, каждодневные траты, например на хлеб в булочной. Как правило, к этому возрасту дети уже жаждут самостоятельности: «Мама, ты отойди, как будто я один покупаю». Так что дошкольникам уже можно выдавать небольшие суммы. Как правило, чем ребенок старше, тем больше карманных денег он получает — и тем выше ответственность за то, как он распоряжается своими средствами. </a:t>
            </a:r>
          </a:p>
        </p:txBody>
      </p:sp>
    </p:spTree>
    <p:extLst>
      <p:ext uri="{BB962C8B-B14F-4D97-AF65-F5344CB8AC3E}">
        <p14:creationId xmlns:p14="http://schemas.microsoft.com/office/powerpoint/2010/main" val="119075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Сколько</a:t>
            </a:r>
            <a:r>
              <a:rPr lang="ru-RU" b="1" baseline="0" dirty="0" smtClean="0"/>
              <a:t> денег выдавать на карманные расходы?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Размер суммы в первую очередь зависит от доходов и расходов семьи. Возможно, будет разумно поинтересоваться (у ребенка, у других родителей, у учителя), сколько в среднем выдают его одноклассникам. Важно соблюсти баланс, чтобы ребенок не чувствовал себя обделенным, но и не выглядел неуместно богатым на фоне остальных детей.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5476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Платить ли детям за помощь по дому? 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Не стоит </a:t>
            </a:r>
            <a:r>
              <a:rPr lang="ru-RU" dirty="0" err="1" smtClean="0"/>
              <a:t>монетизировать</a:t>
            </a:r>
            <a:r>
              <a:rPr lang="ru-RU" dirty="0" smtClean="0"/>
              <a:t> заботу друг о друге, ведь домашняя работа — это общее семейное дело. У ребенка есть обязанности: ходить в школу, делать уроки, поддерживать порядок в своей комнате, помогать родителям по хозяйству. Но могут быть экстраординарные задачи, которые ребенок выполнит (самостоятельно или с помощью взрослых) и получит за это деньги, например, покраска забора у соседки на даче, настройка компьютера или создание сайта.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42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2939432"/>
            <a:ext cx="3872100" cy="1241425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950027"/>
            <a:ext cx="3876612" cy="17117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78" y="42040"/>
            <a:ext cx="1518582" cy="6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751899"/>
            <a:ext cx="4228359" cy="1241425"/>
          </a:xfrm>
        </p:spPr>
        <p:txBody>
          <a:bodyPr>
            <a:normAutofit/>
          </a:bodyPr>
          <a:lstStyle>
            <a:lvl1pPr marL="285750" indent="-285750" algn="l">
              <a:buFont typeface="Arial" charset="0"/>
              <a:buChar char="•"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468601"/>
            <a:ext cx="4232872" cy="99377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09" userDrawn="1">
          <p15:clr>
            <a:srgbClr val="FBAE40"/>
          </p15:clr>
        </p15:guide>
        <p15:guide id="3" orient="horz" pos="1257" userDrawn="1">
          <p15:clr>
            <a:srgbClr val="FBAE40"/>
          </p15:clr>
        </p15:guide>
        <p15:guide id="4" orient="horz" pos="8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0" y="2071769"/>
            <a:ext cx="9143999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3253838"/>
            <a:ext cx="3598967" cy="161504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619500" y="3253838"/>
            <a:ext cx="3871355" cy="161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8" y="747901"/>
            <a:ext cx="3878480" cy="155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2232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53413"/>
            <a:ext cx="31358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3040083"/>
            <a:ext cx="2292680" cy="159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17517" y="1079405"/>
            <a:ext cx="3920211" cy="16400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ru" sz="4400" spc="1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КАРМАННЫЕ ДЕНЬГИ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517" y="3015993"/>
            <a:ext cx="3858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24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Научите детей правильно распоряжаться финансами</a:t>
            </a:r>
            <a:endParaRPr lang="ru-RU" sz="24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28" y="558141"/>
            <a:ext cx="4323655" cy="4322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526" y="2001282"/>
            <a:ext cx="4442116" cy="2451966"/>
          </a:xfrm>
        </p:spPr>
        <p:txBody>
          <a:bodyPr>
            <a:normAutofit/>
          </a:bodyPr>
          <a:lstStyle/>
          <a:p>
            <a:r>
              <a:rPr lang="en-US" dirty="0" err="1"/>
              <a:t>Д</a:t>
            </a:r>
            <a:r>
              <a:rPr lang="ru-RU" dirty="0" err="1"/>
              <a:t>елайте</a:t>
            </a:r>
            <a:r>
              <a:rPr lang="ru-RU" dirty="0"/>
              <a:t> это </a:t>
            </a:r>
            <a:r>
              <a:rPr lang="ru" dirty="0"/>
              <a:t>деликатно</a:t>
            </a:r>
            <a:r>
              <a:rPr lang="ru-RU" dirty="0"/>
              <a:t>, д</a:t>
            </a:r>
            <a:r>
              <a:rPr lang="ru" dirty="0"/>
              <a:t>оверяйте ребенку</a:t>
            </a:r>
            <a:endParaRPr lang="en-US" dirty="0"/>
          </a:p>
          <a:p>
            <a:r>
              <a:rPr lang="ru-RU" dirty="0"/>
              <a:t>Ребенок наверняка </a:t>
            </a:r>
            <a:r>
              <a:rPr lang="ru" dirty="0"/>
              <a:t>совершит ошибки</a:t>
            </a:r>
            <a:r>
              <a:rPr lang="ru-RU" dirty="0"/>
              <a:t> </a:t>
            </a:r>
            <a:r>
              <a:rPr lang="ru" dirty="0"/>
              <a:t>— это цена финансовой грамотности</a:t>
            </a:r>
            <a:endParaRPr lang="ru-RU" dirty="0"/>
          </a:p>
          <a:p>
            <a:endParaRPr lang="ru-RU" dirty="0"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731014" y="492351"/>
            <a:ext cx="4232872" cy="119394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КОНТРОЛИРОВАТЬ </a:t>
            </a: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ЛИ </a:t>
            </a:r>
            <a:r>
              <a:rPr lang="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ТРАТЫ </a:t>
            </a:r>
            <a:r>
              <a:rPr lang="ru" sz="3600" dirty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РЕБЕНКА?</a:t>
            </a:r>
            <a:endParaRPr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31" y="96487"/>
            <a:ext cx="5048224" cy="504701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526" y="1995487"/>
            <a:ext cx="4501492" cy="24656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en-US" dirty="0" err="1"/>
              <a:t>Н</a:t>
            </a:r>
            <a:r>
              <a:rPr lang="ru-RU" dirty="0"/>
              <a:t>а </a:t>
            </a:r>
            <a:r>
              <a:rPr lang="ru" dirty="0"/>
              <a:t>примере денег можно объяснить ребенку </a:t>
            </a:r>
            <a:r>
              <a:rPr lang="ru-RU" dirty="0"/>
              <a:t>важную </a:t>
            </a:r>
            <a:r>
              <a:rPr lang="ru" dirty="0"/>
              <a:t>последовательность:</a:t>
            </a:r>
            <a:endParaRPr lang="ru-RU" dirty="0"/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ru-RU" dirty="0" smtClean="0"/>
              <a:t>1</a:t>
            </a:r>
            <a:r>
              <a:rPr lang="ru-RU" dirty="0"/>
              <a:t>. У</a:t>
            </a:r>
            <a:r>
              <a:rPr lang="ru" dirty="0"/>
              <a:t> меня есть </a:t>
            </a:r>
            <a:r>
              <a:rPr lang="ru" dirty="0" smtClean="0"/>
              <a:t>цель. </a:t>
            </a:r>
            <a:endParaRPr lang="ru-RU" dirty="0"/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ru-RU" dirty="0"/>
              <a:t>2. Я</a:t>
            </a:r>
            <a:r>
              <a:rPr lang="ru" dirty="0"/>
              <a:t> ограничиваю себя ради </a:t>
            </a:r>
            <a:r>
              <a:rPr lang="ru" dirty="0" smtClean="0"/>
              <a:t>цели.  </a:t>
            </a:r>
            <a:endParaRPr lang="ru-RU" dirty="0"/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ru-RU" dirty="0"/>
              <a:t>3. Я</a:t>
            </a:r>
            <a:r>
              <a:rPr lang="ru" dirty="0"/>
              <a:t> действую </a:t>
            </a:r>
            <a:r>
              <a:rPr lang="ru" dirty="0" smtClean="0"/>
              <a:t>последовательно. </a:t>
            </a:r>
            <a:endParaRPr lang="ru-RU" dirty="0"/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ru-RU" dirty="0"/>
              <a:t>4. Я</a:t>
            </a:r>
            <a:r>
              <a:rPr lang="ru" dirty="0"/>
              <a:t> достигаю </a:t>
            </a:r>
            <a:r>
              <a:rPr lang="ru" dirty="0" smtClean="0"/>
              <a:t>цели.</a:t>
            </a:r>
            <a:endParaRPr lang="ru-RU" dirty="0"/>
          </a:p>
          <a:p>
            <a:endParaRPr lang="ru-RU" dirty="0"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31014" y="468601"/>
            <a:ext cx="4232872" cy="140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lnSpc>
                <a:spcPct val="115000"/>
              </a:lnSpc>
              <a:buSzPct val="61111"/>
            </a:pPr>
            <a:r>
              <a:rPr lang="ru" sz="3600" dirty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УЧИТЕ ДЕТЕЙ ДОСТИГАТЬ </a:t>
            </a:r>
            <a:r>
              <a:rPr lang="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ЦЕЛ</a:t>
            </a: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ЕЙ</a:t>
            </a:r>
            <a:r>
              <a:rPr lang="ru" sz="20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ru" sz="2000" dirty="0" smtClean="0">
                <a:latin typeface="Calibri" charset="0"/>
                <a:ea typeface="Calibri" charset="0"/>
                <a:cs typeface="Calibri" charset="0"/>
              </a:rPr>
            </a:br>
            <a:endParaRPr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0658" y="468601"/>
            <a:ext cx="4383342" cy="438229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" y="1888889"/>
            <a:ext cx="9143999" cy="16095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 smtClean="0"/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 smtClean="0"/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 smtClean="0"/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 smtClean="0"/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 smtClean="0"/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 smtClean="0"/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100" b="1" dirty="0" smtClean="0"/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 smtClean="0"/>
          </a:p>
          <a:p>
            <a:pPr>
              <a:lnSpc>
                <a:spcPct val="115000"/>
              </a:lnSpc>
              <a:spcAft>
                <a:spcPts val="300"/>
              </a:spcAft>
              <a:buSzPct val="42307"/>
            </a:pPr>
            <a:r>
              <a:rPr lang="ru" sz="4400" spc="1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КАК</a:t>
            </a:r>
            <a:r>
              <a:rPr lang="ru-RU" sz="4400" spc="1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ИЕ ИНСТРУМЕНТЫ</a:t>
            </a:r>
            <a:r>
              <a:rPr lang="ru" sz="4400" spc="1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4400" spc="1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ru-RU" sz="4400" spc="1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ru-RU" sz="4400" spc="1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ПОМОГУТ</a:t>
            </a:r>
            <a:r>
              <a:rPr lang="ru" sz="4400" spc="1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 КОПИТЬ?</a:t>
            </a:r>
            <a:r>
              <a:rPr lang="ru" sz="1800" dirty="0" smtClean="0">
                <a:solidFill>
                  <a:srgbClr val="E86859"/>
                </a:solidFill>
                <a:latin typeface="Raleway Medium" charset="0"/>
                <a:ea typeface="Raleway Medium" charset="0"/>
                <a:cs typeface="Raleway Medium" charset="0"/>
              </a:rPr>
              <a:t/>
            </a:r>
            <a:br>
              <a:rPr lang="ru" sz="1800" dirty="0" smtClean="0">
                <a:solidFill>
                  <a:srgbClr val="E86859"/>
                </a:solidFill>
                <a:latin typeface="Raleway Medium" charset="0"/>
                <a:ea typeface="Raleway Medium" charset="0"/>
                <a:cs typeface="Raleway Medium" charset="0"/>
              </a:rPr>
            </a:br>
            <a:endParaRPr sz="1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99" y="2374023"/>
            <a:ext cx="2397197" cy="23948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70" y="648018"/>
            <a:ext cx="2392753" cy="23903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0" y="2470481"/>
            <a:ext cx="2300643" cy="22983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35" y="434513"/>
            <a:ext cx="2606471" cy="26038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49605" y="4036049"/>
            <a:ext cx="2446421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lnSpc>
                <a:spcPct val="115000"/>
              </a:lnSpc>
              <a:buSzPct val="100000"/>
            </a:pPr>
            <a:r>
              <a:rPr lang="ru" sz="1800" dirty="0" smtClean="0">
                <a:latin typeface="Calibri Light" charset="0"/>
                <a:ea typeface="Calibri Light" charset="0"/>
                <a:cs typeface="Calibri Light" charset="0"/>
              </a:rPr>
              <a:t>СПИСОК ЖЕЛАНИЙ</a:t>
            </a:r>
            <a:endParaRPr lang="ru-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7" y="675952"/>
            <a:ext cx="2491021" cy="24885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288" y="2355849"/>
            <a:ext cx="247624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КОПИЛКА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2552" y="2355850"/>
            <a:ext cx="247624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algn="ctr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КОНВЕРТ С ЦЕЛЬЮ</a:t>
            </a:r>
            <a:endParaRPr lang="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5226" y="2355850"/>
            <a:ext cx="247624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lnSpc>
                <a:spcPct val="115000"/>
              </a:lnSpc>
              <a:buSzPct val="100000"/>
            </a:pPr>
            <a:r>
              <a:rPr lang="ru-RU" sz="1800" dirty="0">
                <a:latin typeface="Calibri Light" charset="0"/>
                <a:ea typeface="Calibri Light" charset="0"/>
                <a:cs typeface="Calibri Light" charset="0"/>
              </a:rPr>
              <a:t>БАНКОВСКАЯ КАРТА</a:t>
            </a:r>
            <a:endParaRPr lang="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5499" y="4036048"/>
            <a:ext cx="2476249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lnSpc>
                <a:spcPct val="115000"/>
              </a:lnSpc>
              <a:buSzPct val="100000"/>
            </a:pPr>
            <a:r>
              <a:rPr lang="ru" sz="1800" dirty="0" smtClean="0">
                <a:latin typeface="Calibri Light" charset="0"/>
                <a:ea typeface="Calibri Light" charset="0"/>
                <a:cs typeface="Calibri Light" charset="0"/>
              </a:rPr>
              <a:t>ЭЛЕКТРОННЫЙ КОШЕЛЕК</a:t>
            </a:r>
            <a:endParaRPr lang="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2552" y="4068714"/>
            <a:ext cx="247624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lnSpc>
                <a:spcPct val="115000"/>
              </a:lnSpc>
              <a:buSzPct val="100000"/>
            </a:pPr>
            <a:r>
              <a:rPr lang="ru" sz="1800" dirty="0" smtClean="0">
                <a:latin typeface="Calibri Light" charset="0"/>
                <a:ea typeface="Calibri Light" charset="0"/>
                <a:cs typeface="Calibri Light" charset="0"/>
              </a:rPr>
              <a:t>ДЕПОЗИТ</a:t>
            </a:r>
            <a:endParaRPr lang="ru-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468602"/>
            <a:ext cx="9143999" cy="59920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100" b="1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ИНСТРУМЕНТЫ НАКОПЛЕНИЯ</a:t>
            </a:r>
            <a:endParaRPr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78" y="2338864"/>
            <a:ext cx="2687718" cy="26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995487"/>
            <a:ext cx="4228359" cy="1673988"/>
          </a:xfrm>
        </p:spPr>
        <p:txBody>
          <a:bodyPr>
            <a:normAutofit/>
          </a:bodyPr>
          <a:lstStyle/>
          <a:p>
            <a:r>
              <a:rPr lang="ru-RU" dirty="0"/>
              <a:t>В</a:t>
            </a:r>
            <a:r>
              <a:rPr lang="ru" dirty="0"/>
              <a:t>звешенно относитесь к своим тратам</a:t>
            </a:r>
            <a:endParaRPr lang="en-US" dirty="0"/>
          </a:p>
          <a:p>
            <a:r>
              <a:rPr lang="ru-RU" dirty="0"/>
              <a:t>К</a:t>
            </a:r>
            <a:r>
              <a:rPr lang="ru" dirty="0"/>
              <a:t>онтролируйте доходы и расходы</a:t>
            </a:r>
            <a:endParaRPr lang="en-US" dirty="0"/>
          </a:p>
          <a:p>
            <a:r>
              <a:rPr lang="ru-RU" dirty="0"/>
              <a:t>Б</a:t>
            </a:r>
            <a:r>
              <a:rPr lang="ru" dirty="0"/>
              <a:t>удьте финансово осмотрительными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1092" y="276130"/>
            <a:ext cx="475530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ct val="68750"/>
            </a:pP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ДЕТИ БЕРУТ ПРИМЕР СО ВЗРОСЛЫХ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09" y="260731"/>
            <a:ext cx="5144734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9138" y="1995488"/>
            <a:ext cx="5605897" cy="2309462"/>
          </a:xfrm>
        </p:spPr>
        <p:txBody>
          <a:bodyPr>
            <a:norm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ru-RU" dirty="0"/>
              <a:t>Карманные деньги — часть воспитания</a:t>
            </a:r>
          </a:p>
          <a:p>
            <a:pPr>
              <a:buClr>
                <a:schemeClr val="dk1"/>
              </a:buClr>
              <a:buSzPct val="100000"/>
            </a:pPr>
            <a:r>
              <a:rPr lang="ru-RU" dirty="0"/>
              <a:t>Выдавайте регулярно определенную сумму</a:t>
            </a:r>
            <a:endParaRPr lang="en-US" dirty="0"/>
          </a:p>
          <a:p>
            <a:pPr>
              <a:buClr>
                <a:schemeClr val="dk1"/>
              </a:buClr>
              <a:buSzPct val="100000"/>
            </a:pPr>
            <a:r>
              <a:rPr lang="ru-RU" dirty="0"/>
              <a:t>Вместе анализируйте траты</a:t>
            </a:r>
          </a:p>
          <a:p>
            <a:pPr>
              <a:buClr>
                <a:schemeClr val="dk1"/>
              </a:buClr>
              <a:buSzPct val="100000"/>
            </a:pPr>
            <a:r>
              <a:rPr lang="ru-RU" dirty="0"/>
              <a:t>Будьте примером для ребенка</a:t>
            </a:r>
          </a:p>
          <a:p>
            <a:pPr marL="110490">
              <a:lnSpc>
                <a:spcPct val="115000"/>
              </a:lnSpc>
              <a:buClr>
                <a:schemeClr val="dk1"/>
              </a:buClr>
              <a:buSzPct val="100000"/>
            </a:pPr>
            <a:endParaRPr lang="ru-RU" dirty="0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719139" y="468601"/>
            <a:ext cx="4232872" cy="119394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/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SzPct val="68750"/>
            </a:pPr>
            <a:r>
              <a:rPr lang="ru-RU" sz="3600" dirty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ПОДВЕДЕМ ИТОГИ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40" y="0"/>
            <a:ext cx="5144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04456"/>
            <a:ext cx="9144000" cy="2139043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9138" y="3267746"/>
            <a:ext cx="36635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Контактный </a:t>
            </a: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центр Банка России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8-800-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30</a:t>
            </a:r>
            <a:r>
              <a:rPr lang="ru-RU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0-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ru-RU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0-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00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(для бесплатных звонков </a:t>
            </a:r>
            <a:endParaRPr lang="en-US" sz="1800" dirty="0" smtClean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из </a:t>
            </a: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регионов России</a:t>
            </a:r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)</a:t>
            </a:r>
            <a:endParaRPr lang="ru-RU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264" y="3272593"/>
            <a:ext cx="36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Интернет-приемная Банка России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cbr.ru</a:t>
            </a:r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r>
              <a:rPr lang="ru-RU" sz="1800" dirty="0" err="1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reception</a:t>
            </a:r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endParaRPr lang="en-US" sz="1800" dirty="0" smtClean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8264" y="4103137"/>
            <a:ext cx="240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fincult.info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" y="1929265"/>
            <a:ext cx="9143999" cy="16095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44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ДАВАТЬ </a:t>
            </a:r>
            <a:r>
              <a:rPr lang="ru" sz="4400" dirty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ИЛИ НЕ ДАВАТЬ КАРМАННЫЕ ДЕНЬГИ</a:t>
            </a:r>
            <a:r>
              <a:rPr lang="ru" sz="44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  <a:r>
              <a:rPr lang="ru" sz="4400" spc="1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" sz="1800" dirty="0" smtClean="0">
                <a:solidFill>
                  <a:srgbClr val="E86859"/>
                </a:solidFill>
                <a:latin typeface="Raleway Medium" charset="0"/>
                <a:ea typeface="Raleway Medium" charset="0"/>
                <a:cs typeface="Raleway Medium" charset="0"/>
              </a:rPr>
              <a:t/>
            </a:r>
            <a:br>
              <a:rPr lang="ru" sz="1800" dirty="0" smtClean="0">
                <a:solidFill>
                  <a:srgbClr val="E86859"/>
                </a:solidFill>
                <a:latin typeface="Raleway Medium" charset="0"/>
                <a:ea typeface="Raleway Medium" charset="0"/>
                <a:cs typeface="Raleway Medium" charset="0"/>
              </a:rPr>
            </a:br>
            <a:endParaRPr sz="1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719139" y="503221"/>
            <a:ext cx="4232872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" sz="3600" dirty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АРГУМЕНТЫ </a:t>
            </a:r>
            <a:r>
              <a:rPr lang="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ПРОТИВНИКОВ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138" y="1995487"/>
            <a:ext cx="4957267" cy="147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У</a:t>
            </a:r>
            <a:r>
              <a:rPr lang="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 ребенка все и так есть</a:t>
            </a:r>
            <a:endParaRPr lang="ru-RU" sz="1800" kern="12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О</a:t>
            </a:r>
            <a:r>
              <a:rPr lang="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н не будет знать цену деньгам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О</a:t>
            </a:r>
            <a:r>
              <a:rPr lang="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н потратит </a:t>
            </a:r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все</a:t>
            </a:r>
            <a:r>
              <a:rPr lang="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 на ерунду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О</a:t>
            </a:r>
            <a:r>
              <a:rPr lang="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н станет жадным</a:t>
            </a:r>
            <a:endParaRPr lang="ru-RU" sz="1800" kern="12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82" y="808038"/>
            <a:ext cx="4170723" cy="416972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3651" y="1995487"/>
            <a:ext cx="3729596" cy="2624013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ru-RU" dirty="0">
                <a:latin typeface="+mn-lt"/>
              </a:rPr>
              <a:t>Выдавать</a:t>
            </a:r>
            <a:r>
              <a:rPr lang="ru" dirty="0">
                <a:latin typeface="+mn-lt"/>
              </a:rPr>
              <a:t> бессистемно большие суммы</a:t>
            </a:r>
            <a:endParaRPr lang="ru-RU" dirty="0">
              <a:latin typeface="+mn-lt"/>
            </a:endParaRPr>
          </a:p>
          <a:p>
            <a:pPr>
              <a:buSzPct val="100000"/>
            </a:pPr>
            <a:r>
              <a:rPr lang="ru-RU" dirty="0" smtClean="0"/>
              <a:t>В</a:t>
            </a:r>
            <a:r>
              <a:rPr lang="ru-RU" dirty="0" smtClean="0">
                <a:latin typeface="+mn-lt"/>
              </a:rPr>
              <a:t>ыдавать </a:t>
            </a:r>
            <a:r>
              <a:rPr lang="ru-RU" dirty="0">
                <a:latin typeface="+mn-lt"/>
              </a:rPr>
              <a:t>деньги </a:t>
            </a:r>
            <a:r>
              <a:rPr lang="ru" dirty="0">
                <a:latin typeface="+mn-lt"/>
              </a:rPr>
              <a:t>в зависимости от поведения </a:t>
            </a:r>
            <a:r>
              <a:rPr lang="ru-RU" dirty="0">
                <a:latin typeface="+mn-lt"/>
              </a:rPr>
              <a:t>и оценок </a:t>
            </a:r>
            <a:r>
              <a:rPr lang="ru" dirty="0">
                <a:latin typeface="+mn-lt"/>
              </a:rPr>
              <a:t>ребенка</a:t>
            </a:r>
            <a:endParaRPr lang="ru-RU" dirty="0">
              <a:latin typeface="+mn-lt"/>
            </a:endParaRPr>
          </a:p>
          <a:p>
            <a:pPr>
              <a:buSzPct val="100000"/>
            </a:pPr>
            <a:r>
              <a:rPr lang="ru-RU" dirty="0">
                <a:latin typeface="+mn-lt"/>
              </a:rPr>
              <a:t>Н</a:t>
            </a:r>
            <a:r>
              <a:rPr lang="ru" dirty="0">
                <a:latin typeface="+mn-lt"/>
              </a:rPr>
              <a:t>е обсужда</a:t>
            </a:r>
            <a:r>
              <a:rPr lang="ru-RU" dirty="0" err="1">
                <a:latin typeface="+mn-lt"/>
              </a:rPr>
              <a:t>ть</a:t>
            </a:r>
            <a:r>
              <a:rPr lang="ru" dirty="0">
                <a:latin typeface="+mn-lt"/>
              </a:rPr>
              <a:t> с ребенком </a:t>
            </a:r>
            <a:r>
              <a:rPr lang="ru-RU" dirty="0">
                <a:latin typeface="+mn-lt"/>
              </a:rPr>
              <a:t>его </a:t>
            </a:r>
            <a:r>
              <a:rPr lang="ru" dirty="0">
                <a:latin typeface="+mn-lt"/>
              </a:rPr>
              <a:t>траты</a:t>
            </a:r>
            <a:endParaRPr lang="ru-RU" dirty="0">
              <a:latin typeface="+mn-lt"/>
            </a:endParaRPr>
          </a:p>
          <a:p>
            <a:endParaRPr lang="ru-RU" dirty="0"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19139" y="468601"/>
            <a:ext cx="4945391" cy="12190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ru-RU" sz="360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НЕ НАДО ОТКУПАТЬСЯ ОТ РЕБЕНКА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66" y="273132"/>
            <a:ext cx="5144734" cy="51435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995487"/>
            <a:ext cx="4133357" cy="2778394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ru-RU" dirty="0"/>
              <a:t>Выдавайте деньги вне зависимости от поведения ребенка</a:t>
            </a:r>
          </a:p>
          <a:p>
            <a:pPr>
              <a:buSzPct val="100000"/>
            </a:pPr>
            <a:r>
              <a:rPr lang="ru-RU" dirty="0"/>
              <a:t>Не давайте деньги раньше назначенного дня и больше </a:t>
            </a:r>
            <a:r>
              <a:rPr lang="ru-RU" dirty="0" smtClean="0"/>
              <a:t>обговоренной </a:t>
            </a:r>
            <a:r>
              <a:rPr lang="ru-RU" dirty="0"/>
              <a:t>суммы</a:t>
            </a:r>
          </a:p>
          <a:p>
            <a:pPr>
              <a:buSzPct val="100000"/>
            </a:pPr>
            <a:r>
              <a:rPr lang="ru-RU" dirty="0"/>
              <a:t>Поддерживайте ребенка, делитесь </a:t>
            </a:r>
            <a:r>
              <a:rPr lang="ru-RU" dirty="0" smtClean="0"/>
              <a:t>опытом</a:t>
            </a:r>
          </a:p>
          <a:p>
            <a:pPr>
              <a:buSzPct val="100000"/>
            </a:pPr>
            <a:r>
              <a:rPr lang="ru-RU" dirty="0"/>
              <a:t>Обсуждайте вместе способы накопления</a:t>
            </a:r>
          </a:p>
          <a:p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59803"/>
            <a:ext cx="5824165" cy="122649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ЧТОБЫ КАРМАННЫЕ ДЕНЬГИ ПРИНЕСЛИ ПОЛЬЗУ</a:t>
            </a:r>
            <a:endParaRPr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2" y="1111725"/>
            <a:ext cx="4160763" cy="415976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23650" y="2702560"/>
            <a:ext cx="4686550" cy="2166322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ru-RU" dirty="0"/>
              <a:t>Р</a:t>
            </a:r>
            <a:r>
              <a:rPr lang="ru-RU" dirty="0" smtClean="0"/>
              <a:t>ебенок научится </a:t>
            </a:r>
            <a:r>
              <a:rPr lang="ru-RU" dirty="0"/>
              <a:t>копить и тратить </a:t>
            </a:r>
            <a:r>
              <a:rPr lang="ru-RU" dirty="0" smtClean="0"/>
              <a:t>с </a:t>
            </a:r>
            <a:r>
              <a:rPr lang="ru-RU" dirty="0"/>
              <a:t>умом</a:t>
            </a:r>
          </a:p>
          <a:p>
            <a:pPr>
              <a:buSzPct val="100000"/>
            </a:pPr>
            <a:r>
              <a:rPr lang="ru-RU" dirty="0"/>
              <a:t>Поймет, как ставить и достигать финансовые цели</a:t>
            </a:r>
          </a:p>
          <a:p>
            <a:pPr>
              <a:buSzPct val="100000"/>
            </a:pPr>
            <a:r>
              <a:rPr lang="ru-RU" dirty="0"/>
              <a:t>Освоит современные средства платежа </a:t>
            </a:r>
          </a:p>
          <a:p>
            <a:pPr>
              <a:buSzPct val="100000"/>
            </a:pPr>
            <a:r>
              <a:rPr lang="ru-RU" dirty="0"/>
              <a:t>Оценит преимущества финансовой независимости</a:t>
            </a:r>
          </a:p>
          <a:p>
            <a:endParaRPr lang="ru-RU" dirty="0"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19139" y="421100"/>
            <a:ext cx="4232872" cy="206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>
                <a:latin typeface="Calibri" charset="0"/>
                <a:ea typeface="Calibri" charset="0"/>
                <a:cs typeface="Calibri" charset="0"/>
              </a:rPr>
              <a:t>ЕСЛИ РОДИТЕЛИ ДЕЙСТВУЮТ ОТВЕТСТВЕННО</a:t>
            </a:r>
            <a:endParaRPr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1118730"/>
            <a:ext cx="4025735" cy="402477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995488"/>
            <a:ext cx="3883975" cy="1388980"/>
          </a:xfrm>
        </p:spPr>
        <p:txBody>
          <a:bodyPr>
            <a:normAutofit fontScale="92500"/>
          </a:bodyPr>
          <a:lstStyle/>
          <a:p>
            <a:r>
              <a:rPr lang="ru-RU" dirty="0"/>
              <a:t>П</a:t>
            </a:r>
            <a:r>
              <a:rPr lang="ru" dirty="0"/>
              <a:t>о закону ребенок может </a:t>
            </a:r>
            <a:r>
              <a:rPr lang="ru-RU" dirty="0" smtClean="0"/>
              <a:t>совершать небольшие покупки </a:t>
            </a:r>
            <a:r>
              <a:rPr lang="ru" dirty="0" smtClean="0"/>
              <a:t>с 6 </a:t>
            </a:r>
            <a:r>
              <a:rPr lang="ru" dirty="0"/>
              <a:t>лет</a:t>
            </a:r>
            <a:endParaRPr lang="ru-RU" dirty="0"/>
          </a:p>
          <a:p>
            <a:r>
              <a:rPr lang="ru-RU" dirty="0"/>
              <a:t>Ч</a:t>
            </a:r>
            <a:r>
              <a:rPr lang="ru" dirty="0"/>
              <a:t>ем ребенок старше, тем больше карманных денег ему можно доверить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5525" y="904545"/>
            <a:ext cx="642529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С КАКОГО ВОЗРАСТА?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64" y="501075"/>
            <a:ext cx="4563857" cy="455929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3651" y="1995488"/>
            <a:ext cx="4085855" cy="2742768"/>
          </a:xfrm>
        </p:spPr>
        <p:txBody>
          <a:bodyPr>
            <a:norm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ru-RU" dirty="0"/>
              <a:t>Размер суммы зависит от доходов семьи </a:t>
            </a:r>
          </a:p>
          <a:p>
            <a:pPr>
              <a:buClr>
                <a:schemeClr val="dk1"/>
              </a:buClr>
              <a:buSzPct val="100000"/>
            </a:pPr>
            <a:r>
              <a:rPr lang="ru-RU" dirty="0"/>
              <a:t>Узнайте, сколько выдают ровесникам ребенка </a:t>
            </a:r>
            <a:endParaRPr lang="ru-RU" dirty="0" smtClean="0"/>
          </a:p>
          <a:p>
            <a:pPr>
              <a:buClr>
                <a:schemeClr val="dk1"/>
              </a:buClr>
              <a:buSzPct val="100000"/>
            </a:pPr>
            <a:r>
              <a:rPr lang="ru-RU" dirty="0" smtClean="0"/>
              <a:t>Ищите баланс: ребенок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должен быть неуместно богатым на фоне сверстников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4915" y="897968"/>
            <a:ext cx="577627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СКОЛЬКО</a:t>
            </a: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35" y="921718"/>
            <a:ext cx="3979388" cy="397843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526" y="2007363"/>
            <a:ext cx="4228359" cy="219650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Помощь по дому </a:t>
            </a:r>
            <a:r>
              <a:rPr lang="ru" dirty="0"/>
              <a:t>— общее семейное дело</a:t>
            </a:r>
            <a:r>
              <a:rPr lang="ru-RU" dirty="0"/>
              <a:t>, за него не нужно платить</a:t>
            </a:r>
          </a:p>
          <a:p>
            <a:pPr lvl="0"/>
            <a:r>
              <a:rPr lang="ru-RU" dirty="0"/>
              <a:t>За выполнение нетипичных задач ребенка можно поощрить </a:t>
            </a:r>
            <a:r>
              <a:rPr lang="ru-RU" dirty="0" smtClean="0"/>
              <a:t>деньгами, например</a:t>
            </a:r>
            <a:r>
              <a:rPr lang="ru-RU" dirty="0"/>
              <a:t>, покраска забора у соседки на даче, настройка компьютера или создание сайта</a:t>
            </a:r>
            <a:endParaRPr lang="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1092" y="269988"/>
            <a:ext cx="561033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" sz="3600" dirty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ПЛАТИТЬ ЛИ </a:t>
            </a:r>
            <a:r>
              <a:rPr lang="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ДЕТЯМ</a:t>
            </a: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ЗА </a:t>
            </a:r>
            <a:r>
              <a:rPr lang="ru-RU" sz="3600" dirty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ПОМОЩЬ ПО ДОМУ</a:t>
            </a:r>
            <a:r>
              <a:rPr lang="ru" sz="3600" dirty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26" y="1012629"/>
            <a:ext cx="4023474" cy="40225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8267</TotalTime>
  <Words>1750</Words>
  <Application>Microsoft Office PowerPoint</Application>
  <PresentationFormat>Экран (16:9)</PresentationFormat>
  <Paragraphs>188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Raleway Medium</vt:lpstr>
      <vt:lpstr>Специальное оформление</vt:lpstr>
      <vt:lpstr>КАРМАННЫЕ ДЕНЬГИ</vt:lpstr>
      <vt:lpstr>    ДАВАТЬ ИЛИ НЕ ДАВАТЬ КАРМАННЫЕ ДЕНЬГИ?  </vt:lpstr>
      <vt:lpstr>АРГУМЕНТЫ ПРОТИВНИКОВ</vt:lpstr>
      <vt:lpstr>НЕ НАДО ОТКУПАТЬСЯ ОТ РЕБЕНКА</vt:lpstr>
      <vt:lpstr>ЧТОБЫ КАРМАННЫЕ ДЕНЬГИ ПРИНЕСЛИ ПОЛЬЗУ</vt:lpstr>
      <vt:lpstr>ЕСЛИ РОДИТЕЛИ ДЕЙСТВУЮТ ОТВЕТСТВЕННО</vt:lpstr>
      <vt:lpstr>Презентация PowerPoint</vt:lpstr>
      <vt:lpstr>Презентация PowerPoint</vt:lpstr>
      <vt:lpstr>Презентация PowerPoint</vt:lpstr>
      <vt:lpstr>КОНТРОЛИРОВАТЬ ЛИ ТРАТЫ РЕБЕНКА?</vt:lpstr>
      <vt:lpstr>УЧИТЕ ДЕТЕЙ ДОСТИГАТЬ ЦЕЛЕЙ </vt:lpstr>
      <vt:lpstr>        КАКИЕ ИНСТРУМЕНТЫ  ПОМОГУТ КОПИТЬ? </vt:lpstr>
      <vt:lpstr>         ИНСТРУМЕНТЫ НАКОПЛЕНИЯ</vt:lpstr>
      <vt:lpstr>Презентация PowerPoint</vt:lpstr>
      <vt:lpstr>    ПОДВЕДЕМ ИТОГИ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КАРМАННЫЕ ДЕНЬГИ Научите детей правильно распоряжаться финансами</dc:title>
  <cp:lastModifiedBy>Пользователь Windows</cp:lastModifiedBy>
  <cp:revision>97</cp:revision>
  <dcterms:modified xsi:type="dcterms:W3CDTF">2019-06-19T14:11:17Z</dcterms:modified>
</cp:coreProperties>
</file>